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1"/>
  </p:notesMasterIdLst>
  <p:sldIdLst>
    <p:sldId id="293" r:id="rId2"/>
    <p:sldId id="376" r:id="rId3"/>
    <p:sldId id="416" r:id="rId4"/>
    <p:sldId id="377" r:id="rId5"/>
    <p:sldId id="415" r:id="rId6"/>
    <p:sldId id="380" r:id="rId7"/>
    <p:sldId id="381" r:id="rId8"/>
    <p:sldId id="382" r:id="rId9"/>
    <p:sldId id="383" r:id="rId10"/>
    <p:sldId id="384" r:id="rId11"/>
    <p:sldId id="418" r:id="rId12"/>
    <p:sldId id="417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419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>
        <p:scale>
          <a:sx n="114" d="100"/>
          <a:sy n="114" d="100"/>
        </p:scale>
        <p:origin x="2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준성[ 학부재학 / 기계공학부 ]" userId="5cfcf3ed-4c6c-44bc-8f9f-25b5636492bf" providerId="ADAL" clId="{362F703D-11EB-40AD-8A62-ED29F3B9263B}"/>
    <pc:docChg chg="undo custSel modSld">
      <pc:chgData name="박준성[ 학부재학 / 기계공학부 ]" userId="5cfcf3ed-4c6c-44bc-8f9f-25b5636492bf" providerId="ADAL" clId="{362F703D-11EB-40AD-8A62-ED29F3B9263B}" dt="2022-01-28T14:32:03.236" v="10" actId="1076"/>
      <pc:docMkLst>
        <pc:docMk/>
      </pc:docMkLst>
      <pc:sldChg chg="modSp mod">
        <pc:chgData name="박준성[ 학부재학 / 기계공학부 ]" userId="5cfcf3ed-4c6c-44bc-8f9f-25b5636492bf" providerId="ADAL" clId="{362F703D-11EB-40AD-8A62-ED29F3B9263B}" dt="2022-01-27T14:04:08.294" v="3" actId="1076"/>
        <pc:sldMkLst>
          <pc:docMk/>
          <pc:sldMk cId="1337645623" sldId="382"/>
        </pc:sldMkLst>
        <pc:picChg chg="mod">
          <ac:chgData name="박준성[ 학부재학 / 기계공학부 ]" userId="5cfcf3ed-4c6c-44bc-8f9f-25b5636492bf" providerId="ADAL" clId="{362F703D-11EB-40AD-8A62-ED29F3B9263B}" dt="2022-01-27T14:04:08.294" v="3" actId="1076"/>
          <ac:picMkLst>
            <pc:docMk/>
            <pc:sldMk cId="1337645623" sldId="382"/>
            <ac:picMk id="4" creationId="{C9D71E46-F8DE-42C0-89FA-6AE896AA75C4}"/>
          </ac:picMkLst>
        </pc:picChg>
      </pc:sldChg>
      <pc:sldChg chg="modSp mod">
        <pc:chgData name="박준성[ 학부재학 / 기계공학부 ]" userId="5cfcf3ed-4c6c-44bc-8f9f-25b5636492bf" providerId="ADAL" clId="{362F703D-11EB-40AD-8A62-ED29F3B9263B}" dt="2022-01-27T14:10:02.833" v="5" actId="1076"/>
        <pc:sldMkLst>
          <pc:docMk/>
          <pc:sldMk cId="942829869" sldId="383"/>
        </pc:sldMkLst>
        <pc:picChg chg="mod">
          <ac:chgData name="박준성[ 학부재학 / 기계공학부 ]" userId="5cfcf3ed-4c6c-44bc-8f9f-25b5636492bf" providerId="ADAL" clId="{362F703D-11EB-40AD-8A62-ED29F3B9263B}" dt="2022-01-27T14:10:02.833" v="5" actId="1076"/>
          <ac:picMkLst>
            <pc:docMk/>
            <pc:sldMk cId="942829869" sldId="383"/>
            <ac:picMk id="29" creationId="{8A0F24B6-E65C-4E02-B546-D31D499262D5}"/>
          </ac:picMkLst>
        </pc:picChg>
      </pc:sldChg>
      <pc:sldChg chg="modSp mod">
        <pc:chgData name="박준성[ 학부재학 / 기계공학부 ]" userId="5cfcf3ed-4c6c-44bc-8f9f-25b5636492bf" providerId="ADAL" clId="{362F703D-11EB-40AD-8A62-ED29F3B9263B}" dt="2022-01-28T14:32:03.236" v="10" actId="1076"/>
        <pc:sldMkLst>
          <pc:docMk/>
          <pc:sldMk cId="2993193800" sldId="417"/>
        </pc:sldMkLst>
        <pc:grpChg chg="mod">
          <ac:chgData name="박준성[ 학부재학 / 기계공학부 ]" userId="5cfcf3ed-4c6c-44bc-8f9f-25b5636492bf" providerId="ADAL" clId="{362F703D-11EB-40AD-8A62-ED29F3B9263B}" dt="2022-01-28T14:32:03.236" v="10" actId="1076"/>
          <ac:grpSpMkLst>
            <pc:docMk/>
            <pc:sldMk cId="2993193800" sldId="417"/>
            <ac:grpSpMk id="31" creationId="{949DE8DA-5500-45F6-9C6D-8AD5C3364EE6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85F3-A77E-408E-9F90-D3B01E2760CC}" type="datetimeFigureOut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1C5F-1D0F-4256-BD1C-618DF4C9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1668016"/>
          </a:xfrm>
        </p:spPr>
        <p:txBody>
          <a:bodyPr anchor="b"/>
          <a:lstStyle>
            <a:lvl1pPr>
              <a:defRPr sz="48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10078144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7018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9367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60363" y="274638"/>
            <a:ext cx="2336800" cy="6178698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558741" cy="61786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382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0378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206553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573016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22774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55200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0875" y="1536192"/>
            <a:ext cx="55200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214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5200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52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6640" y="1535113"/>
            <a:ext cx="55200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6640" y="2174875"/>
            <a:ext cx="552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993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7390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8378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301208"/>
            <a:ext cx="11258217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399" y="5901664"/>
            <a:ext cx="11258220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1258219" cy="477619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6499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95278"/>
            <a:ext cx="121920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6096000"/>
            <a:ext cx="12192000" cy="50135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5195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bg2">
                <a:alpha val="87000"/>
              </a:schemeClr>
            </a:gs>
            <a:gs pos="100000">
              <a:schemeClr val="bg1">
                <a:shade val="100000"/>
                <a:satMod val="115000"/>
              </a:schemeClr>
            </a:gs>
            <a:gs pos="100000">
              <a:schemeClr val="bg1">
                <a:shade val="70000"/>
                <a:satMod val="13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963674" y="625211"/>
            <a:ext cx="268982" cy="122132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2" descr="ci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10791" y="6590376"/>
            <a:ext cx="770003" cy="2772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247040" cy="1138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600200"/>
            <a:ext cx="11247040" cy="4925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Click to edit Master text styles 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184566" y="6597351"/>
            <a:ext cx="1020233" cy="2660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0577" y="6620808"/>
            <a:ext cx="828212" cy="216024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57570" y="6597352"/>
            <a:ext cx="1426996" cy="275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174896E-ED42-4D61-895F-99B0D2E268F3}" type="datetime1">
              <a:rPr lang="ko-KR" altLang="en-US" smtClean="0"/>
              <a:t>2022-01-28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99456" y="6608386"/>
            <a:ext cx="641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Copyright © 2017 by Il-</a:t>
            </a:r>
            <a:r>
              <a:rPr lang="en-US" altLang="ko-KR" sz="1200" dirty="0" err="1">
                <a:solidFill>
                  <a:schemeClr val="bg1"/>
                </a:solidFill>
              </a:rPr>
              <a:t>Chul</a:t>
            </a:r>
            <a:r>
              <a:rPr lang="en-US" altLang="ko-KR" sz="1200" dirty="0">
                <a:solidFill>
                  <a:schemeClr val="bg1"/>
                </a:solidFill>
              </a:rPr>
              <a:t> Moon, </a:t>
            </a:r>
            <a:r>
              <a:rPr lang="en-US" altLang="ko-KR" sz="1200" dirty="0" err="1">
                <a:solidFill>
                  <a:schemeClr val="bg1"/>
                </a:solidFill>
              </a:rPr>
              <a:t>AAILab</a:t>
            </a:r>
            <a:r>
              <a:rPr lang="en-US" altLang="ko-KR" sz="1200" dirty="0">
                <a:solidFill>
                  <a:schemeClr val="bg1"/>
                </a:solidFill>
              </a:rPr>
              <a:t>, Dept. of Industrial and Systems Engineering, KAIST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8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cmoon@kaist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9.gif"/><Relationship Id="rId7" Type="http://schemas.openxmlformats.org/officeDocument/2006/relationships/image" Target="../media/image1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28.jpeg"/><Relationship Id="rId4" Type="http://schemas.openxmlformats.org/officeDocument/2006/relationships/image" Target="../media/image25.jpeg"/><Relationship Id="rId9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9.gif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1966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altLang="ko-KR" b="1" dirty="0"/>
              <a:t>Linked List, Stack,</a:t>
            </a:r>
            <a:br>
              <a:rPr lang="en-US" altLang="ko-KR" b="1" dirty="0"/>
            </a:br>
            <a:r>
              <a:rPr lang="en-US" altLang="ko-KR" b="1" dirty="0"/>
              <a:t>and Queue</a:t>
            </a:r>
            <a:endParaRPr lang="ko-KR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1966" y="3598339"/>
            <a:ext cx="9440034" cy="1049867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Il-Chul Moon</a:t>
            </a:r>
            <a:br>
              <a:rPr lang="en-US" altLang="ko-KR" dirty="0"/>
            </a:br>
            <a:r>
              <a:rPr lang="en-US" altLang="ko-KR" dirty="0"/>
              <a:t>Dept. of Industrial and Systems Engineering</a:t>
            </a:r>
            <a:br>
              <a:rPr lang="en-US" altLang="ko-KR" dirty="0"/>
            </a:br>
            <a:r>
              <a:rPr lang="en-US" altLang="ko-KR" dirty="0"/>
              <a:t>KAIST</a:t>
            </a:r>
          </a:p>
          <a:p>
            <a:r>
              <a:rPr lang="en-US" altLang="ko-KR" dirty="0">
                <a:hlinkClick r:id="rId2"/>
              </a:rPr>
              <a:t>icmoon@kaist.ac.kr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645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331" y="87290"/>
            <a:ext cx="10638669" cy="1106521"/>
          </a:xfrm>
        </p:spPr>
        <p:txBody>
          <a:bodyPr/>
          <a:lstStyle/>
          <a:p>
            <a:r>
              <a:rPr lang="en-US" altLang="ko-KR" dirty="0"/>
              <a:t>Problems in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361" y="1094014"/>
            <a:ext cx="7041910" cy="5763986"/>
          </a:xfrm>
        </p:spPr>
        <p:txBody>
          <a:bodyPr>
            <a:normAutofit/>
          </a:bodyPr>
          <a:lstStyle/>
          <a:p>
            <a:r>
              <a:rPr lang="en-US" altLang="ko-KR" dirty="0"/>
              <a:t>Whenever you put something in or get something out</a:t>
            </a:r>
          </a:p>
          <a:p>
            <a:pPr lvl="1"/>
            <a:r>
              <a:rPr lang="en-US" altLang="ko-KR" dirty="0"/>
              <a:t>You have to perform line-wise retrievals</a:t>
            </a:r>
          </a:p>
          <a:p>
            <a:pPr lvl="2"/>
            <a:r>
              <a:rPr lang="en-US" altLang="ko-KR" dirty="0"/>
              <a:t>Which is N retrievals </a:t>
            </a:r>
            <a:br>
              <a:rPr lang="en-US" altLang="ko-KR" dirty="0"/>
            </a:br>
            <a:r>
              <a:rPr lang="en-US" altLang="ko-KR" dirty="0"/>
              <a:t>(by assuming 100,000 – 1 </a:t>
            </a:r>
            <a:r>
              <a:rPr lang="en-US" altLang="ko-KR" dirty="0">
                <a:latin typeface="Cambria Math"/>
                <a:ea typeface="Cambria Math"/>
              </a:rPr>
              <a:t>≒100,000)</a:t>
            </a:r>
            <a:endParaRPr lang="en-US" altLang="ko-KR" dirty="0"/>
          </a:p>
          <a:p>
            <a:pPr lvl="1"/>
            <a:r>
              <a:rPr lang="en-US" altLang="ko-KR" dirty="0"/>
              <a:t>This process is just like that</a:t>
            </a:r>
          </a:p>
          <a:p>
            <a:pPr lvl="2"/>
            <a:r>
              <a:rPr lang="en-US" altLang="ko-KR" dirty="0"/>
              <a:t>There is a line of airline passengers</a:t>
            </a:r>
          </a:p>
          <a:p>
            <a:pPr lvl="2"/>
            <a:r>
              <a:rPr lang="en-US" altLang="ko-KR" dirty="0"/>
              <a:t>You want to put a passenger in the middle of </a:t>
            </a:r>
            <a:br>
              <a:rPr lang="en-US" altLang="ko-KR" dirty="0"/>
            </a:br>
            <a:r>
              <a:rPr lang="en-US" altLang="ko-KR" dirty="0"/>
              <a:t>the line because his flight is about to leave</a:t>
            </a:r>
          </a:p>
          <a:p>
            <a:pPr lvl="2"/>
            <a:r>
              <a:rPr lang="en-US" altLang="ko-KR" dirty="0"/>
              <a:t>You are moving all the passengers one step back</a:t>
            </a:r>
          </a:p>
          <a:p>
            <a:pPr lvl="2"/>
            <a:r>
              <a:rPr lang="en-US" altLang="ko-KR" dirty="0"/>
              <a:t>Then, you put the customer in the line</a:t>
            </a:r>
          </a:p>
          <a:p>
            <a:r>
              <a:rPr lang="en-US" altLang="ko-KR" dirty="0"/>
              <a:t>What-if we have a magic to create a space in the middle of the line?</a:t>
            </a:r>
          </a:p>
          <a:p>
            <a:pPr lvl="1"/>
            <a:r>
              <a:rPr lang="en-US" altLang="ko-KR" dirty="0"/>
              <a:t>Array </a:t>
            </a:r>
            <a:r>
              <a:rPr lang="en-US" altLang="ko-KR" dirty="0">
                <a:sym typeface="Wingdings" pitchFamily="2" charset="2"/>
              </a:rPr>
              <a:t> you are bounded to the 1-dimension that you have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Linked list  you are bounded no more!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Harry.Potter.And.The.Order.Of.The.Phoenix.2007.SE.XviD.AC3.2AUDIO-WAF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28975" y="1495039"/>
            <a:ext cx="4260862" cy="2414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5567" y="1390261"/>
            <a:ext cx="19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i="1" dirty="0"/>
              <a:t>Harry Porter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13799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Linked List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5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2880" y="94178"/>
            <a:ext cx="10353762" cy="970450"/>
          </a:xfrm>
        </p:spPr>
        <p:txBody>
          <a:bodyPr/>
          <a:lstStyle/>
          <a:p>
            <a:r>
              <a:rPr lang="en-US" altLang="ko-KR" i="1" dirty="0"/>
              <a:t>Detour: </a:t>
            </a:r>
            <a:r>
              <a:rPr lang="en-US" altLang="ko-KR" dirty="0"/>
              <a:t>Assignment and Equivalence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56716" y="114212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9DE8DA-5500-45F6-9C6D-8AD5C3364EE6}"/>
              </a:ext>
            </a:extLst>
          </p:cNvPr>
          <p:cNvGrpSpPr/>
          <p:nvPr/>
        </p:nvGrpSpPr>
        <p:grpSpPr>
          <a:xfrm>
            <a:off x="2201893" y="1072047"/>
            <a:ext cx="9906897" cy="5411295"/>
            <a:chOff x="2201893" y="1038491"/>
            <a:chExt cx="9906897" cy="541129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649E2F0-8301-4FF1-8C81-442724DAF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384"/>
            <a:stretch/>
          </p:blipFill>
          <p:spPr>
            <a:xfrm>
              <a:off x="2201893" y="1038491"/>
              <a:ext cx="9906897" cy="541129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54FA54-C651-47B4-BEA4-7A8C46177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1735" y="1046548"/>
              <a:ext cx="5074245" cy="179364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43C53ED7-8761-48DD-945E-4EF610EE5FF8}"/>
              </a:ext>
            </a:extLst>
          </p:cNvPr>
          <p:cNvSpPr txBox="1">
            <a:spLocks/>
          </p:cNvSpPr>
          <p:nvPr/>
        </p:nvSpPr>
        <p:spPr>
          <a:xfrm>
            <a:off x="6329012" y="2796513"/>
            <a:ext cx="5787630" cy="3653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One variable’s value is changed</a:t>
            </a:r>
          </a:p>
          <a:p>
            <a:r>
              <a:rPr lang="en-US" altLang="ko-KR">
                <a:solidFill>
                  <a:schemeClr val="bg1"/>
                </a:solidFill>
              </a:rPr>
              <a:t>But, you see three changes</a:t>
            </a:r>
          </a:p>
          <a:p>
            <a:r>
              <a:rPr lang="en-US" altLang="ko-KR">
                <a:solidFill>
                  <a:schemeClr val="bg1"/>
                </a:solidFill>
              </a:rPr>
              <a:t>Why this happened?</a:t>
            </a:r>
          </a:p>
          <a:p>
            <a:pPr lvl="1"/>
            <a:r>
              <a:rPr lang="en-US" altLang="ko-KR">
                <a:solidFill>
                  <a:schemeClr val="bg1"/>
                </a:solidFill>
              </a:rPr>
              <a:t>Because of references</a:t>
            </a:r>
          </a:p>
          <a:p>
            <a:pPr lvl="1"/>
            <a:r>
              <a:rPr lang="en-US" altLang="ko-KR">
                <a:solidFill>
                  <a:schemeClr val="bg1"/>
                </a:solidFill>
              </a:rPr>
              <a:t>x has two references from y and z</a:t>
            </a:r>
          </a:p>
          <a:p>
            <a:pPr lvl="1"/>
            <a:r>
              <a:rPr lang="en-US" altLang="ko-KR">
                <a:solidFill>
                  <a:schemeClr val="bg1"/>
                </a:solidFill>
              </a:rPr>
              <a:t>The values of y and z are determined by x, and x is changed</a:t>
            </a:r>
          </a:p>
          <a:p>
            <a:pPr lvl="2"/>
            <a:r>
              <a:rPr lang="en-US" altLang="ko-KR">
                <a:solidFill>
                  <a:schemeClr val="bg1"/>
                </a:solidFill>
              </a:rPr>
              <a:t>See the ripple effects</a:t>
            </a:r>
          </a:p>
          <a:p>
            <a:r>
              <a:rPr lang="en-US" altLang="ko-KR" b="1" i="1">
                <a:solidFill>
                  <a:schemeClr val="bg1"/>
                </a:solidFill>
              </a:rPr>
              <a:t>==</a:t>
            </a:r>
          </a:p>
          <a:p>
            <a:pPr lvl="1"/>
            <a:r>
              <a:rPr lang="en-US" altLang="ko-KR">
                <a:solidFill>
                  <a:schemeClr val="bg1"/>
                </a:solidFill>
              </a:rPr>
              <a:t>Checks the equivalence of two referenced values</a:t>
            </a:r>
          </a:p>
          <a:p>
            <a:r>
              <a:rPr lang="en-US" altLang="ko-KR" b="1" i="1">
                <a:solidFill>
                  <a:schemeClr val="bg1"/>
                </a:solidFill>
              </a:rPr>
              <a:t>is</a:t>
            </a:r>
            <a:r>
              <a:rPr lang="en-US" altLang="ko-KR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altLang="ko-KR">
                <a:solidFill>
                  <a:schemeClr val="bg1"/>
                </a:solidFill>
              </a:rPr>
              <a:t>Checks the equivalence of two referenced objects’ IDs</a:t>
            </a: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8C944FDA-F8DD-428D-8C76-7C667C9DE8ED}"/>
              </a:ext>
            </a:extLst>
          </p:cNvPr>
          <p:cNvSpPr/>
          <p:nvPr/>
        </p:nvSpPr>
        <p:spPr>
          <a:xfrm>
            <a:off x="4358232" y="2322234"/>
            <a:ext cx="1900204" cy="46456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Oval 6">
            <a:extLst>
              <a:ext uri="{FF2B5EF4-FFF2-40B4-BE49-F238E27FC236}">
                <a16:creationId xmlns:a16="http://schemas.microsoft.com/office/drawing/2014/main" id="{FB5F9BB2-0DB7-4594-9691-9212B4DD3EDC}"/>
              </a:ext>
            </a:extLst>
          </p:cNvPr>
          <p:cNvSpPr/>
          <p:nvPr/>
        </p:nvSpPr>
        <p:spPr>
          <a:xfrm>
            <a:off x="4672828" y="2430246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1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8" name="Oval 9">
            <a:extLst>
              <a:ext uri="{FF2B5EF4-FFF2-40B4-BE49-F238E27FC236}">
                <a16:creationId xmlns:a16="http://schemas.microsoft.com/office/drawing/2014/main" id="{239B296D-E9A3-48CE-88D1-A51545B930F5}"/>
              </a:ext>
            </a:extLst>
          </p:cNvPr>
          <p:cNvSpPr/>
          <p:nvPr/>
        </p:nvSpPr>
        <p:spPr>
          <a:xfrm>
            <a:off x="5164318" y="2430246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2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ED36CB30-70C8-4579-A7C9-8E777D770DB1}"/>
              </a:ext>
            </a:extLst>
          </p:cNvPr>
          <p:cNvSpPr/>
          <p:nvPr/>
        </p:nvSpPr>
        <p:spPr>
          <a:xfrm>
            <a:off x="5608932" y="2430246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3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74F738-D1E2-403D-BF36-45DD7DE1BB98}"/>
              </a:ext>
            </a:extLst>
          </p:cNvPr>
          <p:cNvSpPr txBox="1"/>
          <p:nvPr/>
        </p:nvSpPr>
        <p:spPr>
          <a:xfrm>
            <a:off x="4356716" y="2094317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65A96F47-91C9-49B1-9834-973060A1C088}"/>
              </a:ext>
            </a:extLst>
          </p:cNvPr>
          <p:cNvSpPr/>
          <p:nvPr/>
        </p:nvSpPr>
        <p:spPr>
          <a:xfrm>
            <a:off x="4358232" y="1370045"/>
            <a:ext cx="1900204" cy="46456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D32E960E-53EC-49CF-9025-73DF6F63372D}"/>
              </a:ext>
            </a:extLst>
          </p:cNvPr>
          <p:cNvSpPr/>
          <p:nvPr/>
        </p:nvSpPr>
        <p:spPr>
          <a:xfrm>
            <a:off x="4672828" y="1478057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1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751D3D19-949C-4222-95C6-0D748A123BB9}"/>
              </a:ext>
            </a:extLst>
          </p:cNvPr>
          <p:cNvSpPr/>
          <p:nvPr/>
        </p:nvSpPr>
        <p:spPr>
          <a:xfrm>
            <a:off x="5164318" y="1478057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EE67D636-2B2A-4B1D-81E5-7F58D4B80340}"/>
              </a:ext>
            </a:extLst>
          </p:cNvPr>
          <p:cNvSpPr/>
          <p:nvPr/>
        </p:nvSpPr>
        <p:spPr>
          <a:xfrm>
            <a:off x="5608932" y="1478057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3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D70EE-6F0B-444F-8171-7E7EC35CFEAB}"/>
              </a:ext>
            </a:extLst>
          </p:cNvPr>
          <p:cNvSpPr txBox="1"/>
          <p:nvPr/>
        </p:nvSpPr>
        <p:spPr>
          <a:xfrm>
            <a:off x="4356716" y="114212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Straight Arrow Connector 12">
            <a:extLst>
              <a:ext uri="{FF2B5EF4-FFF2-40B4-BE49-F238E27FC236}">
                <a16:creationId xmlns:a16="http://schemas.microsoft.com/office/drawing/2014/main" id="{98552410-B441-4B40-AE58-54F2AC5C706A}"/>
              </a:ext>
            </a:extLst>
          </p:cNvPr>
          <p:cNvCxnSpPr>
            <a:stCxn id="43" idx="4"/>
            <a:endCxn id="36" idx="0"/>
          </p:cNvCxnSpPr>
          <p:nvPr/>
        </p:nvCxnSpPr>
        <p:spPr>
          <a:xfrm>
            <a:off x="5308334" y="1726595"/>
            <a:ext cx="0" cy="59564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22">
            <a:extLst>
              <a:ext uri="{FF2B5EF4-FFF2-40B4-BE49-F238E27FC236}">
                <a16:creationId xmlns:a16="http://schemas.microsoft.com/office/drawing/2014/main" id="{86C4FFD9-31F1-4B3C-923D-365FD43E2AB5}"/>
              </a:ext>
            </a:extLst>
          </p:cNvPr>
          <p:cNvSpPr/>
          <p:nvPr/>
        </p:nvSpPr>
        <p:spPr>
          <a:xfrm>
            <a:off x="4356800" y="3357949"/>
            <a:ext cx="1900204" cy="46456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Oval 23">
            <a:extLst>
              <a:ext uri="{FF2B5EF4-FFF2-40B4-BE49-F238E27FC236}">
                <a16:creationId xmlns:a16="http://schemas.microsoft.com/office/drawing/2014/main" id="{F12A09FD-458A-47A5-BC56-A268230EB71D}"/>
              </a:ext>
            </a:extLst>
          </p:cNvPr>
          <p:cNvSpPr/>
          <p:nvPr/>
        </p:nvSpPr>
        <p:spPr>
          <a:xfrm>
            <a:off x="4671396" y="3465961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Oval 24">
            <a:extLst>
              <a:ext uri="{FF2B5EF4-FFF2-40B4-BE49-F238E27FC236}">
                <a16:creationId xmlns:a16="http://schemas.microsoft.com/office/drawing/2014/main" id="{6D4314B8-426C-4D37-A814-249F43BB9F15}"/>
              </a:ext>
            </a:extLst>
          </p:cNvPr>
          <p:cNvSpPr/>
          <p:nvPr/>
        </p:nvSpPr>
        <p:spPr>
          <a:xfrm>
            <a:off x="5162886" y="3465961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a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50" name="Oval 25">
            <a:extLst>
              <a:ext uri="{FF2B5EF4-FFF2-40B4-BE49-F238E27FC236}">
                <a16:creationId xmlns:a16="http://schemas.microsoft.com/office/drawing/2014/main" id="{BD3C02AD-5037-4AE2-A89F-16C5A685C638}"/>
              </a:ext>
            </a:extLst>
          </p:cNvPr>
          <p:cNvSpPr/>
          <p:nvPr/>
        </p:nvSpPr>
        <p:spPr>
          <a:xfrm>
            <a:off x="5607500" y="3465961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b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F90C37-CCBC-4B4F-A593-AA09FC64776D}"/>
              </a:ext>
            </a:extLst>
          </p:cNvPr>
          <p:cNvSpPr txBox="1"/>
          <p:nvPr/>
        </p:nvSpPr>
        <p:spPr>
          <a:xfrm>
            <a:off x="4355284" y="3130032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z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27">
            <a:extLst>
              <a:ext uri="{FF2B5EF4-FFF2-40B4-BE49-F238E27FC236}">
                <a16:creationId xmlns:a16="http://schemas.microsoft.com/office/drawing/2014/main" id="{DD75CFA9-6437-4B2E-BB7F-A282A0030BE3}"/>
              </a:ext>
            </a:extLst>
          </p:cNvPr>
          <p:cNvCxnSpPr>
            <a:stCxn id="48" idx="0"/>
          </p:cNvCxnSpPr>
          <p:nvPr/>
        </p:nvCxnSpPr>
        <p:spPr>
          <a:xfrm flipH="1" flipV="1">
            <a:off x="4801414" y="2786796"/>
            <a:ext cx="13998" cy="67916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53ECCD1-5904-4967-925E-BA9DE014A127}"/>
              </a:ext>
            </a:extLst>
          </p:cNvPr>
          <p:cNvSpPr txBox="1"/>
          <p:nvPr/>
        </p:nvSpPr>
        <p:spPr>
          <a:xfrm>
            <a:off x="4233225" y="2887704"/>
            <a:ext cx="11991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reference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7C48CB-1521-4644-9972-F2AFCE03EA3B}"/>
              </a:ext>
            </a:extLst>
          </p:cNvPr>
          <p:cNvSpPr txBox="1"/>
          <p:nvPr/>
        </p:nvSpPr>
        <p:spPr>
          <a:xfrm>
            <a:off x="4703058" y="1869000"/>
            <a:ext cx="11991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reference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9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158521"/>
            <a:ext cx="10353762" cy="970450"/>
          </a:xfrm>
        </p:spPr>
        <p:txBody>
          <a:bodyPr/>
          <a:lstStyle/>
          <a:p>
            <a:r>
              <a:rPr lang="en-US" altLang="ko-KR" dirty="0"/>
              <a:t>Basic Structure: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135" y="1079960"/>
            <a:ext cx="10017967" cy="3303038"/>
          </a:xfrm>
        </p:spPr>
        <p:txBody>
          <a:bodyPr>
            <a:normAutofit/>
          </a:bodyPr>
          <a:lstStyle/>
          <a:p>
            <a:r>
              <a:rPr lang="en-US" altLang="ko-KR" dirty="0"/>
              <a:t>Construct a singly linked list with nodes and references</a:t>
            </a:r>
          </a:p>
          <a:p>
            <a:pPr lvl="1"/>
            <a:r>
              <a:rPr lang="en-US" altLang="ko-KR" dirty="0"/>
              <a:t>A node consists of </a:t>
            </a:r>
          </a:p>
          <a:p>
            <a:pPr lvl="2"/>
            <a:r>
              <a:rPr lang="en-US" altLang="ko-KR" dirty="0"/>
              <a:t>A variable to hold a reference to its next node</a:t>
            </a:r>
          </a:p>
          <a:p>
            <a:pPr lvl="2"/>
            <a:r>
              <a:rPr lang="en-US" altLang="ko-KR" dirty="0"/>
              <a:t>A variable to hold a reference to its value object</a:t>
            </a:r>
          </a:p>
          <a:p>
            <a:pPr lvl="1"/>
            <a:r>
              <a:rPr lang="en-US" altLang="ko-KR" dirty="0"/>
              <a:t>Special nodes: Head and Tail</a:t>
            </a:r>
          </a:p>
          <a:p>
            <a:pPr lvl="2"/>
            <a:r>
              <a:rPr lang="en-US" altLang="ko-KR" dirty="0"/>
              <a:t>You can construct the singly linked list without them</a:t>
            </a:r>
          </a:p>
          <a:p>
            <a:pPr lvl="2"/>
            <a:r>
              <a:rPr lang="en-US" altLang="ko-KR" dirty="0"/>
              <a:t>But, using them makes search, insert and delete more convenient</a:t>
            </a:r>
          </a:p>
          <a:p>
            <a:pPr lvl="1"/>
            <a:r>
              <a:rPr lang="en-US" altLang="ko-KR" dirty="0"/>
              <a:t>Generally, requires more coding than array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44481" y="4455005"/>
            <a:ext cx="1368152" cy="576064"/>
            <a:chOff x="1259632" y="3933056"/>
            <a:chExt cx="1368152" cy="576064"/>
          </a:xfrm>
          <a:noFill/>
        </p:grpSpPr>
        <p:sp>
          <p:nvSpPr>
            <p:cNvPr id="5" name="Rectangle 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44681" y="4455005"/>
            <a:ext cx="1368152" cy="576064"/>
            <a:chOff x="1259632" y="3933056"/>
            <a:chExt cx="1368152" cy="576064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044881" y="4455005"/>
            <a:ext cx="1368152" cy="576064"/>
            <a:chOff x="1259632" y="3933056"/>
            <a:chExt cx="1368152" cy="576064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845081" y="4455005"/>
            <a:ext cx="1368152" cy="576064"/>
            <a:chOff x="1259632" y="3933056"/>
            <a:chExt cx="1368152" cy="576064"/>
          </a:xfrm>
          <a:noFill/>
        </p:grpSpPr>
        <p:sp>
          <p:nvSpPr>
            <p:cNvPr id="21" name="Rectangle 2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7" idx="3"/>
            <a:endCxn id="11" idx="1"/>
          </p:cNvCxnSpPr>
          <p:nvPr/>
        </p:nvCxnSpPr>
        <p:spPr>
          <a:xfrm>
            <a:off x="5812633" y="4743037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</p:cNvCxnSpPr>
          <p:nvPr/>
        </p:nvCxnSpPr>
        <p:spPr>
          <a:xfrm>
            <a:off x="7612833" y="4743037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3"/>
          </p:cNvCxnSpPr>
          <p:nvPr/>
        </p:nvCxnSpPr>
        <p:spPr>
          <a:xfrm>
            <a:off x="9413033" y="4743037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532713" y="5583966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32913" y="5583966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11" idx="2"/>
            <a:endCxn id="35" idx="0"/>
          </p:cNvCxnSpPr>
          <p:nvPr/>
        </p:nvCxnSpPr>
        <p:spPr>
          <a:xfrm>
            <a:off x="6928757" y="5031070"/>
            <a:ext cx="0" cy="55289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2"/>
            <a:endCxn id="36" idx="0"/>
          </p:cNvCxnSpPr>
          <p:nvPr/>
        </p:nvCxnSpPr>
        <p:spPr>
          <a:xfrm>
            <a:off x="8728957" y="5031070"/>
            <a:ext cx="0" cy="55289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61309" y="503106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Head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0239046" y="5031069"/>
            <a:ext cx="58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Tail</a:t>
            </a:r>
            <a:endParaRPr lang="ko-KR" altLang="en-US" b="1" dirty="0"/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7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D106DE9-01E2-4E25-8B74-C56DDBA30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0"/>
          <a:stretch/>
        </p:blipFill>
        <p:spPr>
          <a:xfrm>
            <a:off x="4749282" y="805512"/>
            <a:ext cx="6915150" cy="5719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51318"/>
            <a:ext cx="10353762" cy="970450"/>
          </a:xfrm>
        </p:spPr>
        <p:txBody>
          <a:bodyPr/>
          <a:lstStyle/>
          <a:p>
            <a:r>
              <a:rPr lang="en-US" altLang="ko-KR" dirty="0"/>
              <a:t>Implementation of Node class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4973" y="905069"/>
            <a:ext cx="3144309" cy="5952931"/>
          </a:xfrm>
        </p:spPr>
        <p:txBody>
          <a:bodyPr>
            <a:normAutofit/>
          </a:bodyPr>
          <a:lstStyle/>
          <a:p>
            <a:r>
              <a:rPr lang="en-US" altLang="ko-KR" dirty="0"/>
              <a:t>Member variables</a:t>
            </a:r>
          </a:p>
          <a:p>
            <a:pPr lvl="1"/>
            <a:r>
              <a:rPr lang="en-US" altLang="ko-KR" dirty="0"/>
              <a:t>Variable to reference the next node</a:t>
            </a:r>
          </a:p>
          <a:p>
            <a:pPr lvl="1"/>
            <a:r>
              <a:rPr lang="en-US" altLang="ko-KR" dirty="0"/>
              <a:t>Variable to hold a value object</a:t>
            </a:r>
          </a:p>
          <a:p>
            <a:pPr lvl="1"/>
            <a:r>
              <a:rPr lang="en-US" altLang="ko-KR" dirty="0"/>
              <a:t>(Optional) Variable to check whether it is a head or not</a:t>
            </a:r>
          </a:p>
          <a:p>
            <a:pPr lvl="1"/>
            <a:r>
              <a:rPr lang="en-US" altLang="ko-KR" dirty="0"/>
              <a:t>(Optional) Variable to check whether it is a tail or not</a:t>
            </a:r>
          </a:p>
          <a:p>
            <a:r>
              <a:rPr lang="en-US" altLang="ko-KR" dirty="0"/>
              <a:t>Member functions</a:t>
            </a:r>
          </a:p>
          <a:p>
            <a:pPr lvl="1"/>
            <a:r>
              <a:rPr lang="en-US" altLang="ko-KR" dirty="0"/>
              <a:t>Various set/get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6615" t="43006"/>
          <a:stretch/>
        </p:blipFill>
        <p:spPr>
          <a:xfrm>
            <a:off x="8520123" y="3265378"/>
            <a:ext cx="3144309" cy="32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123054"/>
            <a:ext cx="10353762" cy="970450"/>
          </a:xfrm>
        </p:spPr>
        <p:txBody>
          <a:bodyPr/>
          <a:lstStyle/>
          <a:p>
            <a:r>
              <a:rPr lang="en-US" altLang="ko-KR" dirty="0"/>
              <a:t>Head and Tail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057" y="858970"/>
            <a:ext cx="5155773" cy="3892533"/>
          </a:xfrm>
        </p:spPr>
        <p:txBody>
          <a:bodyPr>
            <a:normAutofit/>
          </a:bodyPr>
          <a:lstStyle/>
          <a:p>
            <a:r>
              <a:rPr lang="en-US" altLang="ko-KR" dirty="0"/>
              <a:t>Specialized node</a:t>
            </a:r>
          </a:p>
          <a:p>
            <a:pPr lvl="1"/>
            <a:r>
              <a:rPr lang="en-US" altLang="ko-KR" dirty="0"/>
              <a:t>Head : Always at the first of the list</a:t>
            </a:r>
          </a:p>
          <a:p>
            <a:pPr lvl="1"/>
            <a:r>
              <a:rPr lang="en-US" altLang="ko-KR" dirty="0"/>
              <a:t>Tail : Always at the last of the list</a:t>
            </a:r>
          </a:p>
          <a:p>
            <a:pPr lvl="1"/>
            <a:r>
              <a:rPr lang="en-US" altLang="ko-KR" dirty="0"/>
              <a:t>These are the two corner stone showing the start and the end of the list</a:t>
            </a:r>
          </a:p>
          <a:p>
            <a:r>
              <a:rPr lang="en-US" altLang="ko-KR" dirty="0"/>
              <a:t>These are optional nodes. </a:t>
            </a:r>
          </a:p>
          <a:p>
            <a:pPr lvl="1"/>
            <a:r>
              <a:rPr lang="en-US" altLang="ko-KR" dirty="0"/>
              <a:t>Linked list works okay without these</a:t>
            </a:r>
          </a:p>
          <a:p>
            <a:pPr lvl="1"/>
            <a:r>
              <a:rPr lang="en-US" altLang="ko-KR" dirty="0"/>
              <a:t>However, having these makes implementation very convenient</a:t>
            </a:r>
          </a:p>
          <a:p>
            <a:pPr lvl="1"/>
            <a:r>
              <a:rPr lang="en-US" altLang="ko-KR" dirty="0"/>
              <a:t>Any example?</a:t>
            </a:r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968620" y="4805000"/>
            <a:ext cx="1368152" cy="576064"/>
            <a:chOff x="1259632" y="3933056"/>
            <a:chExt cx="1368152" cy="576064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68820" y="4805000"/>
            <a:ext cx="1368152" cy="576064"/>
            <a:chOff x="1259632" y="3933056"/>
            <a:chExt cx="1368152" cy="576064"/>
          </a:xfrm>
          <a:noFill/>
        </p:grpSpPr>
        <p:sp>
          <p:nvSpPr>
            <p:cNvPr id="10" name="Rectangle 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69020" y="4805000"/>
            <a:ext cx="1368152" cy="576064"/>
            <a:chOff x="1259632" y="3933056"/>
            <a:chExt cx="1368152" cy="576064"/>
          </a:xfrm>
          <a:noFill/>
        </p:grpSpPr>
        <p:sp>
          <p:nvSpPr>
            <p:cNvPr id="14" name="Rectangle 13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69220" y="4805000"/>
            <a:ext cx="1368152" cy="576064"/>
            <a:chOff x="1259632" y="3933056"/>
            <a:chExt cx="1368152" cy="576064"/>
          </a:xfrm>
          <a:noFill/>
        </p:grpSpPr>
        <p:sp>
          <p:nvSpPr>
            <p:cNvPr id="18" name="Rectangle 17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Straight Arrow Connector 20"/>
          <p:cNvCxnSpPr>
            <a:stCxn id="7" idx="3"/>
            <a:endCxn id="10" idx="1"/>
          </p:cNvCxnSpPr>
          <p:nvPr/>
        </p:nvCxnSpPr>
        <p:spPr>
          <a:xfrm>
            <a:off x="5336772" y="509303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</p:cNvCxnSpPr>
          <p:nvPr/>
        </p:nvCxnSpPr>
        <p:spPr>
          <a:xfrm>
            <a:off x="7136972" y="509303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</p:cNvCxnSpPr>
          <p:nvPr/>
        </p:nvCxnSpPr>
        <p:spPr>
          <a:xfrm>
            <a:off x="8937172" y="509303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56852" y="5933961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57052" y="5933961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10" idx="2"/>
            <a:endCxn id="24" idx="0"/>
          </p:cNvCxnSpPr>
          <p:nvPr/>
        </p:nvCxnSpPr>
        <p:spPr>
          <a:xfrm>
            <a:off x="6452896" y="5381065"/>
            <a:ext cx="0" cy="55289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2"/>
            <a:endCxn id="25" idx="0"/>
          </p:cNvCxnSpPr>
          <p:nvPr/>
        </p:nvCxnSpPr>
        <p:spPr>
          <a:xfrm>
            <a:off x="8253096" y="5381065"/>
            <a:ext cx="0" cy="55289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85448" y="538106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Head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763185" y="5381064"/>
            <a:ext cx="58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Tail</a:t>
            </a:r>
            <a:endParaRPr lang="ko-KR" altLang="en-US" b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8083586" y="2390306"/>
            <a:ext cx="1368152" cy="576064"/>
            <a:chOff x="1259632" y="3933056"/>
            <a:chExt cx="1368152" cy="576064"/>
          </a:xfrm>
          <a:noFill/>
        </p:grpSpPr>
        <p:sp>
          <p:nvSpPr>
            <p:cNvPr id="42" name="Rectangle 41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892170" y="2390306"/>
            <a:ext cx="1368152" cy="576064"/>
            <a:chOff x="1259632" y="3933056"/>
            <a:chExt cx="1368152" cy="576064"/>
          </a:xfrm>
          <a:noFill/>
        </p:grpSpPr>
        <p:sp>
          <p:nvSpPr>
            <p:cNvPr id="46" name="Rectangle 4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Straight Arrow Connector 48"/>
          <p:cNvCxnSpPr>
            <a:stCxn id="43" idx="3"/>
            <a:endCxn id="48" idx="1"/>
          </p:cNvCxnSpPr>
          <p:nvPr/>
        </p:nvCxnSpPr>
        <p:spPr>
          <a:xfrm>
            <a:off x="9451738" y="2678338"/>
            <a:ext cx="4404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414" y="296637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Head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0286135" y="2966370"/>
            <a:ext cx="58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Tail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8524019" y="1836371"/>
            <a:ext cx="2301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Empty Linked List</a:t>
            </a:r>
            <a:endParaRPr lang="ko-KR" alt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645894" y="4377919"/>
            <a:ext cx="3414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Linked List with Two Nodes</a:t>
            </a:r>
            <a:endParaRPr lang="ko-KR" altLang="en-US" sz="2000" b="1" dirty="0"/>
          </a:p>
        </p:txBody>
      </p:sp>
      <p:sp>
        <p:nvSpPr>
          <p:cNvPr id="5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89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6741" y="0"/>
            <a:ext cx="8435280" cy="1138138"/>
          </a:xfrm>
        </p:spPr>
        <p:txBody>
          <a:bodyPr/>
          <a:lstStyle/>
          <a:p>
            <a:r>
              <a:rPr lang="en-US" altLang="ko-KR" dirty="0"/>
              <a:t>Search procedure in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886408"/>
            <a:ext cx="10055291" cy="2192694"/>
          </a:xfrm>
        </p:spPr>
        <p:txBody>
          <a:bodyPr>
            <a:normAutofit/>
          </a:bodyPr>
          <a:lstStyle/>
          <a:p>
            <a:r>
              <a:rPr lang="en-US" altLang="ko-KR" dirty="0"/>
              <a:t>Again, let’s find ‘d’ and ‘c’ from the list</a:t>
            </a:r>
          </a:p>
          <a:p>
            <a:r>
              <a:rPr lang="en-US" altLang="ko-KR" dirty="0"/>
              <a:t>Just like an array, navigating from the first to the last until hit is the only way</a:t>
            </a:r>
          </a:p>
          <a:p>
            <a:r>
              <a:rPr lang="en-US" altLang="ko-KR" dirty="0"/>
              <a:t>No difference in the search pattern, though you cannot use index any further!</a:t>
            </a:r>
          </a:p>
          <a:p>
            <a:pPr lvl="1"/>
            <a:r>
              <a:rPr lang="en-US" altLang="ko-KR" dirty="0"/>
              <a:t>Your list implementation may include the index function, but it is not required in the linked list</a:t>
            </a:r>
          </a:p>
          <a:p>
            <a:endParaRPr lang="ko-KR" alt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3254773" y="4541574"/>
            <a:ext cx="1512168" cy="576064"/>
          </a:xfrm>
          <a:prstGeom prst="wedgeRectCallout">
            <a:avLst>
              <a:gd name="adj1" fmla="val 54129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‘d’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4910957" y="4541574"/>
            <a:ext cx="1512168" cy="576064"/>
          </a:xfrm>
          <a:prstGeom prst="wedgeRectCallout">
            <a:avLst>
              <a:gd name="adj1" fmla="val 7152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‘d’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6495133" y="4541574"/>
            <a:ext cx="1512168" cy="576064"/>
          </a:xfrm>
          <a:prstGeom prst="wedgeRectCallout">
            <a:avLst>
              <a:gd name="adj1" fmla="val -28830"/>
              <a:gd name="adj2" fmla="val -11153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‘d’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True: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1471" y="5333662"/>
            <a:ext cx="255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After </a:t>
            </a:r>
            <a:r>
              <a:rPr lang="en-US" altLang="ko-KR" b="1" dirty="0"/>
              <a:t>three</a:t>
            </a:r>
            <a:r>
              <a:rPr lang="en-US" altLang="ko-KR" dirty="0"/>
              <a:t> retrievals,</a:t>
            </a:r>
          </a:p>
          <a:p>
            <a:r>
              <a:rPr lang="en-US" altLang="ko-KR" dirty="0"/>
              <a:t>we found the hit!</a:t>
            </a:r>
            <a:br>
              <a:rPr lang="en-US" altLang="ko-KR" dirty="0"/>
            </a:br>
            <a:r>
              <a:rPr lang="en-US" altLang="ko-KR" dirty="0"/>
              <a:t>(maximum N retrievals)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614813" y="2813382"/>
            <a:ext cx="1512168" cy="576064"/>
          </a:xfrm>
          <a:prstGeom prst="wedgeRectCallout">
            <a:avLst>
              <a:gd name="adj1" fmla="val 16936"/>
              <a:gd name="adj2" fmla="val 10049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5198989" y="2813382"/>
            <a:ext cx="1512168" cy="576064"/>
          </a:xfrm>
          <a:prstGeom prst="wedgeRectCallout">
            <a:avLst>
              <a:gd name="adj1" fmla="val -7880"/>
              <a:gd name="adj2" fmla="val 993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‘c’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6783165" y="2813382"/>
            <a:ext cx="1512168" cy="576064"/>
          </a:xfrm>
          <a:prstGeom prst="wedgeRectCallout">
            <a:avLst>
              <a:gd name="adj1" fmla="val -31882"/>
              <a:gd name="adj2" fmla="val 9810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‘c’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367341" y="2813382"/>
            <a:ext cx="1512168" cy="576064"/>
          </a:xfrm>
          <a:prstGeom prst="wedgeRectCallout">
            <a:avLst>
              <a:gd name="adj1" fmla="val -58063"/>
              <a:gd name="adj2" fmla="val 9787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‘c’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9951517" y="2813382"/>
            <a:ext cx="1512168" cy="576064"/>
          </a:xfrm>
          <a:prstGeom prst="wedgeRectCallout">
            <a:avLst>
              <a:gd name="adj1" fmla="val -86729"/>
              <a:gd name="adj2" fmla="val 10085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‘c’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46692" y="4551733"/>
            <a:ext cx="2228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After </a:t>
            </a:r>
            <a:r>
              <a:rPr lang="en-US" altLang="ko-KR" b="1" dirty="0"/>
              <a:t>five </a:t>
            </a:r>
            <a:r>
              <a:rPr lang="en-US" altLang="ko-KR" dirty="0"/>
              <a:t>retrievals,</a:t>
            </a:r>
          </a:p>
          <a:p>
            <a:r>
              <a:rPr lang="en-US" altLang="ko-KR" dirty="0"/>
              <a:t>we found that there</a:t>
            </a:r>
            <a:br>
              <a:rPr lang="en-US" altLang="ko-KR" dirty="0"/>
            </a:br>
            <a:r>
              <a:rPr lang="en-US" altLang="ko-KR" dirty="0"/>
              <a:t>will be no hit!</a:t>
            </a:r>
            <a:br>
              <a:rPr lang="en-US" altLang="ko-KR" dirty="0"/>
            </a:br>
            <a:r>
              <a:rPr lang="en-US" altLang="ko-KR" dirty="0"/>
              <a:t>(always N retrievals)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190877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31" name="Rectangle 3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‘a’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Straight Arrow Connector 33"/>
          <p:cNvCxnSpPr>
            <a:stCxn id="32" idx="3"/>
          </p:cNvCxnSpPr>
          <p:nvPr/>
        </p:nvCxnSpPr>
        <p:spPr>
          <a:xfrm>
            <a:off x="4982965" y="3965510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419484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36" name="Rectangle 3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‘b’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Straight Arrow Connector 38"/>
          <p:cNvCxnSpPr>
            <a:stCxn id="37" idx="3"/>
          </p:cNvCxnSpPr>
          <p:nvPr/>
        </p:nvCxnSpPr>
        <p:spPr>
          <a:xfrm>
            <a:off x="6211572" y="3965510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6639149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41" name="Rectangle 4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‘d’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867756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45" name="Rectangle 4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‘e’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Straight Arrow Connector 47"/>
          <p:cNvCxnSpPr>
            <a:stCxn id="46" idx="3"/>
          </p:cNvCxnSpPr>
          <p:nvPr/>
        </p:nvCxnSpPr>
        <p:spPr>
          <a:xfrm>
            <a:off x="8659844" y="3965510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35708" y="3965510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104553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51" name="Rectangle 5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‘f’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>
            <a:off x="9944819" y="3965510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0389528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56" name="Rectangle 5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tail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966741" y="3660491"/>
            <a:ext cx="792088" cy="576064"/>
            <a:chOff x="1259632" y="3933056"/>
            <a:chExt cx="1368152" cy="576064"/>
          </a:xfrm>
          <a:noFill/>
        </p:grpSpPr>
        <p:sp>
          <p:nvSpPr>
            <p:cNvPr id="60" name="Rectangle 5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head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3" name="Straight Arrow Connector 62"/>
          <p:cNvCxnSpPr>
            <a:stCxn id="61" idx="3"/>
          </p:cNvCxnSpPr>
          <p:nvPr/>
        </p:nvCxnSpPr>
        <p:spPr>
          <a:xfrm>
            <a:off x="3758829" y="3948523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1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ular Callout 55"/>
          <p:cNvSpPr/>
          <p:nvPr/>
        </p:nvSpPr>
        <p:spPr>
          <a:xfrm>
            <a:off x="1838238" y="6158712"/>
            <a:ext cx="3250062" cy="472363"/>
          </a:xfrm>
          <a:prstGeom prst="wedgeRectCallout">
            <a:avLst>
              <a:gd name="adj1" fmla="val 92751"/>
              <a:gd name="adj2" fmla="val -164504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Over-written with a new reference to the new node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46282"/>
            <a:ext cx="10353762" cy="709498"/>
          </a:xfrm>
        </p:spPr>
        <p:txBody>
          <a:bodyPr/>
          <a:lstStyle/>
          <a:p>
            <a:r>
              <a:rPr lang="en-US" altLang="ko-KR" dirty="0"/>
              <a:t>Insert procedure in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1984" y="671804"/>
            <a:ext cx="9666514" cy="30959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This is the moment that you see the power of a linked list</a:t>
            </a:r>
          </a:p>
          <a:p>
            <a:r>
              <a:rPr lang="en-US" altLang="ko-KR" dirty="0"/>
              <a:t>Last time, you need N retrievals to insert a value in the array list</a:t>
            </a:r>
          </a:p>
          <a:p>
            <a:r>
              <a:rPr lang="en-US" altLang="ko-KR" dirty="0"/>
              <a:t>This time, you need only three operations</a:t>
            </a:r>
          </a:p>
          <a:p>
            <a:pPr lvl="1"/>
            <a:r>
              <a:rPr lang="en-US" altLang="ko-KR" dirty="0"/>
              <a:t>With an assumption that you have a reference to the node,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/>
              <a:t> that you want to put your new node next</a:t>
            </a:r>
          </a:p>
          <a:p>
            <a:pPr lvl="1"/>
            <a:r>
              <a:rPr lang="en-US" altLang="ko-KR" dirty="0"/>
              <a:t>First, you store a Node, or a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next</a:t>
            </a:r>
            <a:r>
              <a:rPr lang="en-US" altLang="ko-KR" dirty="0"/>
              <a:t>, pointed by a 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member variable</a:t>
            </a:r>
            <a:endParaRPr lang="en-US" altLang="ko-KR" baseline="-25000" dirty="0"/>
          </a:p>
          <a:p>
            <a:pPr lvl="1"/>
            <a:r>
              <a:rPr lang="en-US" altLang="ko-KR" dirty="0"/>
              <a:t>Second, you change a 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to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new</a:t>
            </a:r>
            <a:endParaRPr lang="en-US" altLang="ko-KR" baseline="-25000" dirty="0"/>
          </a:p>
          <a:p>
            <a:pPr lvl="1"/>
            <a:r>
              <a:rPr lang="en-US" altLang="ko-KR" dirty="0"/>
              <a:t>Third, you change a 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new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to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next</a:t>
            </a:r>
            <a:endParaRPr lang="en-US" altLang="ko-KR" baseline="-25000" dirty="0"/>
          </a:p>
          <a:p>
            <a:pPr lvl="1"/>
            <a:endParaRPr lang="en-US" altLang="ko-KR" baseline="-25000" dirty="0"/>
          </a:p>
          <a:p>
            <a:pPr lvl="1"/>
            <a:endParaRPr lang="ko-KR" altLang="en-US" baseline="-250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49472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‘a’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5041560" y="556794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478079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‘b’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>
            <a:stCxn id="12" idx="3"/>
          </p:cNvCxnSpPr>
          <p:nvPr/>
        </p:nvCxnSpPr>
        <p:spPr>
          <a:xfrm>
            <a:off x="6270167" y="556794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697744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‘d’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926351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20" name="Rectangle 1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‘e’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Straight Arrow Connector 22"/>
          <p:cNvCxnSpPr>
            <a:stCxn id="21" idx="3"/>
          </p:cNvCxnSpPr>
          <p:nvPr/>
        </p:nvCxnSpPr>
        <p:spPr>
          <a:xfrm>
            <a:off x="8718439" y="556794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494303" y="556794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9163148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26" name="Rectangle 2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‘f’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10003414" y="556794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0448123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31" name="Rectangle 3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tail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25336" y="5262923"/>
            <a:ext cx="792088" cy="576064"/>
            <a:chOff x="1259632" y="3933056"/>
            <a:chExt cx="1368152" cy="576064"/>
          </a:xfrm>
          <a:noFill/>
        </p:grpSpPr>
        <p:sp>
          <p:nvSpPr>
            <p:cNvPr id="35" name="Rectangle 3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head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8" name="Straight Arrow Connector 37"/>
          <p:cNvCxnSpPr>
            <a:stCxn id="36" idx="3"/>
          </p:cNvCxnSpPr>
          <p:nvPr/>
        </p:nvCxnSpPr>
        <p:spPr>
          <a:xfrm>
            <a:off x="3817424" y="5550955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127643" y="3911758"/>
            <a:ext cx="792088" cy="576064"/>
            <a:chOff x="1259632" y="3933056"/>
            <a:chExt cx="1368152" cy="576064"/>
          </a:xfrm>
          <a:noFill/>
        </p:grpSpPr>
        <p:sp>
          <p:nvSpPr>
            <p:cNvPr id="40" name="Rectangle 3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‘c’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stCxn id="12" idx="0"/>
          </p:cNvCxnSpPr>
          <p:nvPr/>
        </p:nvCxnSpPr>
        <p:spPr>
          <a:xfrm flipV="1">
            <a:off x="6165945" y="4487822"/>
            <a:ext cx="0" cy="79208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2"/>
          </p:cNvCxnSpPr>
          <p:nvPr/>
        </p:nvCxnSpPr>
        <p:spPr>
          <a:xfrm>
            <a:off x="6815509" y="4487822"/>
            <a:ext cx="0" cy="79208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984776" y="3534585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new</a:t>
            </a:r>
            <a:endParaRPr lang="ko-KR" altLang="en-US" b="1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5335212" y="5855974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prev</a:t>
            </a:r>
            <a:endParaRPr lang="ko-KR" altLang="en-US" b="1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6601616" y="5855974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next</a:t>
            </a:r>
            <a:endParaRPr lang="ko-KR" altLang="en-US" b="1" baseline="-25000" dirty="0"/>
          </a:p>
        </p:txBody>
      </p:sp>
      <p:sp>
        <p:nvSpPr>
          <p:cNvPr id="57" name="Rectangular Callout 56"/>
          <p:cNvSpPr/>
          <p:nvPr/>
        </p:nvSpPr>
        <p:spPr>
          <a:xfrm>
            <a:off x="8803108" y="4235794"/>
            <a:ext cx="1512168" cy="900100"/>
          </a:xfrm>
          <a:prstGeom prst="wedgeRectCallout">
            <a:avLst>
              <a:gd name="adj1" fmla="val -138028"/>
              <a:gd name="adj2" fmla="val 59714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(1) Store this node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8" name="Rectangular Callout 57"/>
          <p:cNvSpPr/>
          <p:nvPr/>
        </p:nvSpPr>
        <p:spPr>
          <a:xfrm>
            <a:off x="3838811" y="3920886"/>
            <a:ext cx="1512168" cy="900100"/>
          </a:xfrm>
          <a:prstGeom prst="wedgeRectCallout">
            <a:avLst>
              <a:gd name="adj1" fmla="val 100620"/>
              <a:gd name="adj2" fmla="val 69743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(2) Update this reference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9" name="Rectangular Callout 58"/>
          <p:cNvSpPr/>
          <p:nvPr/>
        </p:nvSpPr>
        <p:spPr>
          <a:xfrm>
            <a:off x="7206271" y="3562451"/>
            <a:ext cx="1512168" cy="900100"/>
          </a:xfrm>
          <a:prstGeom prst="wedgeRectCallout">
            <a:avLst>
              <a:gd name="adj1" fmla="val -73785"/>
              <a:gd name="adj2" fmla="val 98675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(3) Add this reference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3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ular Callout 71"/>
          <p:cNvSpPr/>
          <p:nvPr/>
        </p:nvSpPr>
        <p:spPr>
          <a:xfrm>
            <a:off x="1841565" y="5574869"/>
            <a:ext cx="2868754" cy="900100"/>
          </a:xfrm>
          <a:prstGeom prst="wedgeRectCallout">
            <a:avLst>
              <a:gd name="adj1" fmla="val 100843"/>
              <a:gd name="adj2" fmla="val -102167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Over-written with a new reference to the next node of the removed one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565" y="0"/>
            <a:ext cx="10353762" cy="970450"/>
          </a:xfrm>
        </p:spPr>
        <p:txBody>
          <a:bodyPr/>
          <a:lstStyle/>
          <a:p>
            <a:r>
              <a:rPr lang="en-US" altLang="ko-KR" dirty="0"/>
              <a:t>Delete procedure in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708" y="976800"/>
            <a:ext cx="8517924" cy="274023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This is the another moment that you see the power of a linked list</a:t>
            </a:r>
          </a:p>
          <a:p>
            <a:r>
              <a:rPr lang="en-US" altLang="ko-KR" dirty="0"/>
              <a:t>Last time, you need N retrievals to delete a value in the array list</a:t>
            </a:r>
          </a:p>
          <a:p>
            <a:r>
              <a:rPr lang="en-US" altLang="ko-KR" dirty="0"/>
              <a:t>This time, you need only three operations</a:t>
            </a:r>
          </a:p>
          <a:p>
            <a:pPr lvl="1"/>
            <a:r>
              <a:rPr lang="en-US" altLang="ko-KR" dirty="0"/>
              <a:t>With an assumption that you have a reference to the node,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/>
              <a:t> that you want to remove the node next</a:t>
            </a:r>
          </a:p>
          <a:p>
            <a:pPr lvl="1"/>
            <a:r>
              <a:rPr lang="en-US" altLang="ko-KR" dirty="0"/>
              <a:t>First, you retrieve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next</a:t>
            </a:r>
            <a:r>
              <a:rPr lang="en-US" altLang="ko-KR" dirty="0"/>
              <a:t> that is two steps next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endParaRPr lang="en-US" altLang="ko-KR" baseline="-25000" dirty="0"/>
          </a:p>
          <a:p>
            <a:pPr lvl="1"/>
            <a:r>
              <a:rPr lang="en-US" altLang="ko-KR" dirty="0"/>
              <a:t>Second, you change a 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to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next</a:t>
            </a:r>
            <a:endParaRPr lang="en-US" altLang="ko-KR" baseline="-25000" dirty="0"/>
          </a:p>
          <a:p>
            <a:r>
              <a:rPr lang="en-US" altLang="ko-KR" dirty="0"/>
              <a:t>The node will be removed because there is no reference to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remove</a:t>
            </a:r>
            <a:endParaRPr lang="en-US" altLang="ko-KR" baseline="-25000" dirty="0"/>
          </a:p>
          <a:p>
            <a:pPr lvl="1"/>
            <a:endParaRPr lang="en-US" altLang="ko-KR" dirty="0"/>
          </a:p>
          <a:p>
            <a:pPr lvl="1"/>
            <a:endParaRPr lang="en-US" altLang="ko-KR" baseline="-25000" dirty="0"/>
          </a:p>
          <a:p>
            <a:pPr lvl="1"/>
            <a:endParaRPr lang="en-US" altLang="ko-KR" baseline="-25000" dirty="0"/>
          </a:p>
          <a:p>
            <a:pPr lvl="1"/>
            <a:endParaRPr lang="ko-KR" alt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2999656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‘a’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Arrow Connector 8"/>
          <p:cNvCxnSpPr>
            <a:stCxn id="7" idx="3"/>
            <a:endCxn id="13" idx="1"/>
          </p:cNvCxnSpPr>
          <p:nvPr/>
        </p:nvCxnSpPr>
        <p:spPr>
          <a:xfrm>
            <a:off x="3791744" y="5102171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079776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‘b’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06061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‘d’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92144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20" name="Rectangle 1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‘e’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Straight Arrow Connector 22"/>
          <p:cNvCxnSpPr>
            <a:stCxn id="21" idx="3"/>
            <a:endCxn id="28" idx="1"/>
          </p:cNvCxnSpPr>
          <p:nvPr/>
        </p:nvCxnSpPr>
        <p:spPr>
          <a:xfrm>
            <a:off x="8184232" y="5102171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3"/>
            <a:endCxn id="22" idx="1"/>
          </p:cNvCxnSpPr>
          <p:nvPr/>
        </p:nvCxnSpPr>
        <p:spPr>
          <a:xfrm>
            <a:off x="7098150" y="5102171"/>
            <a:ext cx="29399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8472264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26" name="Rectangle 2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‘f’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Straight Arrow Connector 28"/>
          <p:cNvCxnSpPr>
            <a:stCxn id="27" idx="3"/>
            <a:endCxn id="33" idx="1"/>
          </p:cNvCxnSpPr>
          <p:nvPr/>
        </p:nvCxnSpPr>
        <p:spPr>
          <a:xfrm>
            <a:off x="9264352" y="5102171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9552384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31" name="Rectangle 3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tail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919536" y="4797152"/>
            <a:ext cx="792088" cy="576064"/>
            <a:chOff x="1259632" y="3933056"/>
            <a:chExt cx="1368152" cy="576064"/>
          </a:xfrm>
          <a:noFill/>
        </p:grpSpPr>
        <p:sp>
          <p:nvSpPr>
            <p:cNvPr id="35" name="Rectangle 3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head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8" name="Straight Arrow Connector 37"/>
          <p:cNvCxnSpPr>
            <a:stCxn id="36" idx="3"/>
            <a:endCxn id="8" idx="1"/>
          </p:cNvCxnSpPr>
          <p:nvPr/>
        </p:nvCxnSpPr>
        <p:spPr>
          <a:xfrm>
            <a:off x="2711624" y="5085185"/>
            <a:ext cx="288032" cy="169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59896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40" name="Rectangle 3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‘c’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0" name="Straight Arrow Connector 59"/>
          <p:cNvCxnSpPr>
            <a:stCxn id="12" idx="3"/>
            <a:endCxn id="40" idx="1"/>
          </p:cNvCxnSpPr>
          <p:nvPr/>
        </p:nvCxnSpPr>
        <p:spPr>
          <a:xfrm>
            <a:off x="4871864" y="5102171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1" idx="3"/>
            <a:endCxn id="16" idx="1"/>
          </p:cNvCxnSpPr>
          <p:nvPr/>
        </p:nvCxnSpPr>
        <p:spPr>
          <a:xfrm>
            <a:off x="5951985" y="5102171"/>
            <a:ext cx="354077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095330" y="5390203"/>
            <a:ext cx="12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remove</a:t>
            </a:r>
            <a:endParaRPr lang="ko-KR" altLang="en-US" b="1" baseline="-25000" dirty="0"/>
          </a:p>
        </p:txBody>
      </p:sp>
      <p:sp>
        <p:nvSpPr>
          <p:cNvPr id="66" name="TextBox 65"/>
          <p:cNvSpPr txBox="1"/>
          <p:nvPr/>
        </p:nvSpPr>
        <p:spPr>
          <a:xfrm>
            <a:off x="5017507" y="5390203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prev</a:t>
            </a:r>
            <a:endParaRPr lang="ko-KR" altLang="en-US" b="1" baseline="-25000" dirty="0"/>
          </a:p>
        </p:txBody>
      </p:sp>
      <p:sp>
        <p:nvSpPr>
          <p:cNvPr id="67" name="TextBox 66"/>
          <p:cNvSpPr txBox="1"/>
          <p:nvPr/>
        </p:nvSpPr>
        <p:spPr>
          <a:xfrm>
            <a:off x="7299924" y="5390203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next</a:t>
            </a:r>
            <a:endParaRPr lang="ko-KR" altLang="en-US" b="1" baseline="-25000" dirty="0"/>
          </a:p>
        </p:txBody>
      </p:sp>
      <p:cxnSp>
        <p:nvCxnSpPr>
          <p:cNvPr id="69" name="Elbow Connector 68"/>
          <p:cNvCxnSpPr>
            <a:stCxn id="41" idx="0"/>
            <a:endCxn id="22" idx="0"/>
          </p:cNvCxnSpPr>
          <p:nvPr/>
        </p:nvCxnSpPr>
        <p:spPr>
          <a:xfrm rot="5400000" flipH="1" flipV="1">
            <a:off x="6765864" y="3896037"/>
            <a:ext cx="12700" cy="1836204"/>
          </a:xfrm>
          <a:prstGeom prst="bentConnector3">
            <a:avLst>
              <a:gd name="adj1" fmla="val 180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ular Callout 73"/>
          <p:cNvSpPr/>
          <p:nvPr/>
        </p:nvSpPr>
        <p:spPr>
          <a:xfrm>
            <a:off x="4044249" y="3681029"/>
            <a:ext cx="1512168" cy="741815"/>
          </a:xfrm>
          <a:prstGeom prst="wedgeRectCallout">
            <a:avLst>
              <a:gd name="adj1" fmla="val 75227"/>
              <a:gd name="adj2" fmla="val 74787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(2) Update this reference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Rectangular Callout 74"/>
          <p:cNvSpPr/>
          <p:nvPr/>
        </p:nvSpPr>
        <p:spPr>
          <a:xfrm>
            <a:off x="6822323" y="3681029"/>
            <a:ext cx="1512168" cy="741815"/>
          </a:xfrm>
          <a:prstGeom prst="wedgeRectCallout">
            <a:avLst>
              <a:gd name="adj1" fmla="val 22929"/>
              <a:gd name="adj2" fmla="val 99290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(1) Retrieve this node that is two step next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9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63102F9-620C-45DF-8458-9BF5B223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8" y="122463"/>
            <a:ext cx="5263719" cy="6330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7293" y="40825"/>
            <a:ext cx="4674707" cy="1138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of Singly linked list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887816" y="1568200"/>
            <a:ext cx="996004" cy="359664"/>
            <a:chOff x="1259632" y="3933056"/>
            <a:chExt cx="1368152" cy="576064"/>
          </a:xfrm>
          <a:noFill/>
        </p:grpSpPr>
        <p:sp>
          <p:nvSpPr>
            <p:cNvPr id="15" name="Rectangle 1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t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Object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204452" y="1568200"/>
            <a:ext cx="996004" cy="359664"/>
            <a:chOff x="1259632" y="3933056"/>
            <a:chExt cx="1368152" cy="576064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t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Object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2" name="Straight Arrow Connector 21"/>
          <p:cNvCxnSpPr>
            <a:stCxn id="16" idx="3"/>
            <a:endCxn id="21" idx="1"/>
          </p:cNvCxnSpPr>
          <p:nvPr/>
        </p:nvCxnSpPr>
        <p:spPr>
          <a:xfrm>
            <a:off x="8883820" y="1748032"/>
            <a:ext cx="320631" cy="0"/>
          </a:xfrm>
          <a:prstGeom prst="straightConnector1">
            <a:avLst/>
          </a:prstGeom>
          <a:noFill/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18464" y="1927865"/>
            <a:ext cx="55015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Head</a:t>
            </a:r>
            <a:endParaRPr lang="ko-KR" alt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491254" y="1927865"/>
            <a:ext cx="45480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Tail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208447" y="1222352"/>
            <a:ext cx="16691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Empty Linked List</a:t>
            </a:r>
            <a:endParaRPr lang="ko-KR" altLang="en-US" sz="1400" b="1" dirty="0"/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4780007" y="1289957"/>
            <a:ext cx="3060908" cy="39880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5061D80-7AE3-49AA-9EB3-845107D2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953" y="2625304"/>
            <a:ext cx="1814201" cy="25635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319A6C-C89C-45CD-87D9-AB96EB2DD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953" y="5188848"/>
            <a:ext cx="1814201" cy="700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350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212272"/>
            <a:ext cx="10353762" cy="970450"/>
          </a:xfrm>
        </p:spPr>
        <p:txBody>
          <a:bodyPr/>
          <a:lstStyle/>
          <a:p>
            <a:r>
              <a:rPr lang="en-US" altLang="ko-KR" dirty="0"/>
              <a:t>Weekly Objectives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1278" y="1264365"/>
            <a:ext cx="10670722" cy="536503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This week, we learn the first set of data structures: linked list, stack, and queue.</a:t>
            </a:r>
          </a:p>
          <a:p>
            <a:r>
              <a:rPr lang="en-US" altLang="ko-KR" sz="2400" dirty="0"/>
              <a:t>Objectives are</a:t>
            </a:r>
          </a:p>
          <a:p>
            <a:pPr lvl="1"/>
            <a:r>
              <a:rPr lang="en-US" altLang="ko-KR" sz="2000" dirty="0"/>
              <a:t>Understanding the definition of abstract data types</a:t>
            </a:r>
          </a:p>
          <a:p>
            <a:pPr lvl="1"/>
            <a:r>
              <a:rPr lang="en-US" altLang="ko-KR" sz="2000" dirty="0"/>
              <a:t>Firmly understanding how references work</a:t>
            </a:r>
          </a:p>
          <a:p>
            <a:pPr lvl="1"/>
            <a:r>
              <a:rPr lang="en-US" altLang="ko-KR" sz="2000" dirty="0"/>
              <a:t>Understanding various linked list, stack, and queue structures</a:t>
            </a:r>
          </a:p>
          <a:p>
            <a:pPr lvl="2"/>
            <a:r>
              <a:rPr lang="en-US" altLang="ko-KR" sz="1800" dirty="0"/>
              <a:t>Singly linked list, doubly linked list, circular linked list…</a:t>
            </a:r>
          </a:p>
          <a:p>
            <a:pPr lvl="2"/>
            <a:r>
              <a:rPr lang="en-US" altLang="ko-KR" sz="1800" dirty="0"/>
              <a:t>Able to implement a stack and a queue with a list</a:t>
            </a:r>
          </a:p>
          <a:p>
            <a:pPr lvl="1"/>
            <a:r>
              <a:rPr lang="en-US" altLang="ko-KR" sz="2000" dirty="0"/>
              <a:t>Understanding the procedures of linked list, stack, and queue management</a:t>
            </a:r>
          </a:p>
          <a:p>
            <a:pPr lvl="2"/>
            <a:r>
              <a:rPr lang="en-US" altLang="ko-KR" sz="1800" dirty="0"/>
              <a:t>Insert, delete, search…</a:t>
            </a:r>
          </a:p>
          <a:p>
            <a:pPr lvl="2"/>
            <a:r>
              <a:rPr lang="en-US" altLang="ko-KR" sz="1800" dirty="0"/>
              <a:t>Should be able to estimate the number of steps for inserts, deletes, and searches</a:t>
            </a:r>
          </a:p>
          <a:p>
            <a:pPr lvl="2"/>
            <a:endParaRPr lang="en-US" altLang="ko-KR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79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Stack and Queue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72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826" y="-18687"/>
            <a:ext cx="10353762" cy="970450"/>
          </a:xfrm>
        </p:spPr>
        <p:txBody>
          <a:bodyPr/>
          <a:lstStyle/>
          <a:p>
            <a:r>
              <a:rPr lang="en-US" altLang="ko-KR" dirty="0"/>
              <a:t>Scenario for Stack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6842" y="958131"/>
            <a:ext cx="3970784" cy="4925144"/>
          </a:xfrm>
        </p:spPr>
        <p:txBody>
          <a:bodyPr/>
          <a:lstStyle/>
          <a:p>
            <a:r>
              <a:rPr lang="en-US" altLang="ko-KR" dirty="0"/>
              <a:t>Back seat of a taxi</a:t>
            </a:r>
          </a:p>
          <a:p>
            <a:pPr lvl="1"/>
            <a:r>
              <a:rPr lang="en-US" altLang="ko-KR" dirty="0"/>
              <a:t>One way in and out</a:t>
            </a:r>
          </a:p>
          <a:p>
            <a:pPr lvl="1"/>
            <a:r>
              <a:rPr lang="en-US" altLang="ko-KR" dirty="0"/>
              <a:t>We are traveling from the source to our destinations</a:t>
            </a:r>
          </a:p>
          <a:p>
            <a:pPr lvl="1"/>
            <a:r>
              <a:rPr lang="en-US" altLang="ko-KR" dirty="0"/>
              <a:t>Who should seat first and last?</a:t>
            </a:r>
          </a:p>
          <a:p>
            <a:r>
              <a:rPr lang="en-US" altLang="ko-KR" dirty="0"/>
              <a:t>A scenario for a taxi</a:t>
            </a:r>
            <a:br>
              <a:rPr lang="en-US" altLang="ko-KR" dirty="0"/>
            </a:br>
            <a:r>
              <a:rPr lang="en-US" altLang="ko-KR" dirty="0"/>
              <a:t>= A scenario for SCM</a:t>
            </a:r>
          </a:p>
          <a:p>
            <a:pPr lvl="1"/>
            <a:r>
              <a:rPr lang="en-US" altLang="ko-KR" dirty="0"/>
              <a:t>A cargo plane with one way in and out</a:t>
            </a:r>
          </a:p>
          <a:p>
            <a:pPr lvl="1"/>
            <a:r>
              <a:rPr lang="en-US" altLang="ko-KR" dirty="0"/>
              <a:t>How to organize the</a:t>
            </a:r>
            <a:br>
              <a:rPr lang="en-US" altLang="ko-KR" dirty="0"/>
            </a:br>
            <a:r>
              <a:rPr lang="en-US" altLang="ko-KR" dirty="0"/>
              <a:t>cargo loading to the</a:t>
            </a:r>
            <a:br>
              <a:rPr lang="en-US" altLang="ko-KR" dirty="0"/>
            </a:br>
            <a:r>
              <a:rPr lang="en-US" altLang="ko-KR" dirty="0"/>
              <a:t>plane?</a:t>
            </a:r>
          </a:p>
          <a:p>
            <a:pPr lvl="1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056" name="Picture 8" descr="2009 Infiniti FX35 Back Seat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352" y="4367309"/>
            <a:ext cx="3027510" cy="1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217" y="905573"/>
            <a:ext cx="4307011" cy="323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227" y="2345732"/>
            <a:ext cx="506000" cy="6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542" y="3137821"/>
            <a:ext cx="565621" cy="69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492" y="1193604"/>
            <a:ext cx="519370" cy="69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7963272" y="1481636"/>
            <a:ext cx="0" cy="457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963273" y="1884366"/>
            <a:ext cx="437269" cy="544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00542" y="1889924"/>
            <a:ext cx="786867" cy="11758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966162" y="3065812"/>
            <a:ext cx="221246" cy="419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966162" y="3137820"/>
            <a:ext cx="365262" cy="34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331425" y="3137820"/>
            <a:ext cx="865683" cy="9361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0197108" y="3311492"/>
            <a:ext cx="994385" cy="7624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1131625" y="2674632"/>
            <a:ext cx="128603" cy="6368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1131624" y="1481636"/>
            <a:ext cx="0" cy="11929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5" name="Picture 17" descr="http://www.parma-airport.it/immagini/taxi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27" y="1028242"/>
            <a:ext cx="680091" cy="4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644" y="5111078"/>
            <a:ext cx="780852" cy="95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504" y="4859858"/>
            <a:ext cx="698544" cy="90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992" y="4634272"/>
            <a:ext cx="717001" cy="95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http://i.telegraph.co.uk/multimedia/archive/01214/plane-cargo_1214188i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263" y="4800133"/>
            <a:ext cx="2295757" cy="148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3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106863"/>
            <a:ext cx="10353762" cy="970450"/>
          </a:xfrm>
        </p:spPr>
        <p:txBody>
          <a:bodyPr/>
          <a:lstStyle/>
          <a:p>
            <a:r>
              <a:rPr lang="en-US" altLang="ko-KR" dirty="0"/>
              <a:t>Structure of Stack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9135" y="1459886"/>
            <a:ext cx="4834880" cy="492514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Stacks are linear like linked lists</a:t>
            </a:r>
          </a:p>
          <a:p>
            <a:pPr lvl="1"/>
            <a:r>
              <a:rPr lang="en-US" altLang="ko-KR" dirty="0"/>
              <a:t>A variation of a singly linked list</a:t>
            </a:r>
          </a:p>
          <a:p>
            <a:r>
              <a:rPr lang="en-US" altLang="ko-KR" dirty="0"/>
              <a:t>Difference</a:t>
            </a:r>
          </a:p>
          <a:p>
            <a:pPr lvl="1"/>
            <a:r>
              <a:rPr lang="en-US" altLang="ko-KR" dirty="0"/>
              <a:t>Voluntarily giving up</a:t>
            </a:r>
          </a:p>
          <a:p>
            <a:pPr lvl="2"/>
            <a:r>
              <a:rPr lang="en-US" altLang="ko-KR" dirty="0"/>
              <a:t>Access to the middle in the linked list</a:t>
            </a:r>
          </a:p>
          <a:p>
            <a:pPr lvl="2"/>
            <a:r>
              <a:rPr lang="en-US" altLang="ko-KR" dirty="0"/>
              <a:t>Only accesses to the first instance in the list</a:t>
            </a:r>
          </a:p>
          <a:p>
            <a:pPr lvl="1"/>
            <a:r>
              <a:rPr lang="en-US" altLang="ko-KR" dirty="0"/>
              <a:t>The first instance in the list</a:t>
            </a:r>
          </a:p>
          <a:p>
            <a:pPr marL="777240" lvl="2" indent="0">
              <a:buNone/>
            </a:pPr>
            <a:r>
              <a:rPr lang="en-US" altLang="ko-KR" dirty="0"/>
              <a:t>= The top instance in the stack</a:t>
            </a:r>
          </a:p>
          <a:p>
            <a:r>
              <a:rPr lang="en-US" altLang="ko-KR" dirty="0"/>
              <a:t>An item is inserted or removed from the stack from one end called the “top” of the stack.</a:t>
            </a:r>
          </a:p>
          <a:p>
            <a:r>
              <a:rPr lang="en-US" altLang="ko-KR" dirty="0"/>
              <a:t>This mechanism is called Last-In-First-Out (LIFO).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170932" y="1600200"/>
            <a:ext cx="2304256" cy="576064"/>
            <a:chOff x="6084168" y="1772816"/>
            <a:chExt cx="2304256" cy="576064"/>
          </a:xfrm>
          <a:noFill/>
        </p:grpSpPr>
        <p:sp>
          <p:nvSpPr>
            <p:cNvPr id="5" name="Rectangle 4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1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63159" y="2536304"/>
            <a:ext cx="2304256" cy="576064"/>
            <a:chOff x="6084168" y="1772816"/>
            <a:chExt cx="2304256" cy="576064"/>
          </a:xfrm>
          <a:noFill/>
        </p:grpSpPr>
        <p:sp>
          <p:nvSpPr>
            <p:cNvPr id="14" name="Rectangle 13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2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170932" y="3400400"/>
            <a:ext cx="2304256" cy="576064"/>
            <a:chOff x="6084168" y="1772816"/>
            <a:chExt cx="2304256" cy="576064"/>
          </a:xfrm>
          <a:noFill/>
        </p:grpSpPr>
        <p:sp>
          <p:nvSpPr>
            <p:cNvPr id="17" name="Rectangle 16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3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170932" y="4264496"/>
            <a:ext cx="2304256" cy="576064"/>
            <a:chOff x="6084168" y="1772816"/>
            <a:chExt cx="2304256" cy="576064"/>
          </a:xfrm>
          <a:noFill/>
        </p:grpSpPr>
        <p:sp>
          <p:nvSpPr>
            <p:cNvPr id="20" name="Rectangle 19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4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170932" y="5128592"/>
            <a:ext cx="2304256" cy="576064"/>
            <a:chOff x="6084168" y="1772816"/>
            <a:chExt cx="2304256" cy="576064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5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5" idx="2"/>
            <a:endCxn id="14" idx="0"/>
          </p:cNvCxnSpPr>
          <p:nvPr/>
        </p:nvCxnSpPr>
        <p:spPr>
          <a:xfrm flipH="1">
            <a:off x="10315288" y="2176264"/>
            <a:ext cx="7773" cy="3600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2"/>
            <a:endCxn id="17" idx="0"/>
          </p:cNvCxnSpPr>
          <p:nvPr/>
        </p:nvCxnSpPr>
        <p:spPr>
          <a:xfrm>
            <a:off x="10315288" y="3112368"/>
            <a:ext cx="7773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0" idx="0"/>
          </p:cNvCxnSpPr>
          <p:nvPr/>
        </p:nvCxnSpPr>
        <p:spPr>
          <a:xfrm>
            <a:off x="10323060" y="3976464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2"/>
            <a:endCxn id="23" idx="0"/>
          </p:cNvCxnSpPr>
          <p:nvPr/>
        </p:nvCxnSpPr>
        <p:spPr>
          <a:xfrm>
            <a:off x="10323060" y="4840560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9163159" y="5992688"/>
            <a:ext cx="2304256" cy="576064"/>
            <a:chOff x="6084168" y="1772816"/>
            <a:chExt cx="2304256" cy="576064"/>
          </a:xfrm>
          <a:noFill/>
        </p:grpSpPr>
        <p:sp>
          <p:nvSpPr>
            <p:cNvPr id="37" name="Rectangle 36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6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Straight Arrow Connector 38"/>
          <p:cNvCxnSpPr>
            <a:stCxn id="24" idx="2"/>
            <a:endCxn id="37" idx="0"/>
          </p:cNvCxnSpPr>
          <p:nvPr/>
        </p:nvCxnSpPr>
        <p:spPr>
          <a:xfrm flipH="1">
            <a:off x="10315288" y="5704656"/>
            <a:ext cx="7773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rved Right Arrow 41"/>
          <p:cNvSpPr/>
          <p:nvPr/>
        </p:nvSpPr>
        <p:spPr>
          <a:xfrm>
            <a:off x="9386956" y="592088"/>
            <a:ext cx="648072" cy="936104"/>
          </a:xfrm>
          <a:prstGeom prst="curved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Curved Right Arrow 43"/>
          <p:cNvSpPr/>
          <p:nvPr/>
        </p:nvSpPr>
        <p:spPr>
          <a:xfrm rot="10800000">
            <a:off x="10657011" y="592088"/>
            <a:ext cx="648072" cy="936104"/>
          </a:xfrm>
          <a:prstGeom prst="curved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7730773" y="1150150"/>
            <a:ext cx="1383003" cy="1476164"/>
          </a:xfrm>
          <a:prstGeom prst="rightArrow">
            <a:avLst>
              <a:gd name="adj1" fmla="val 50000"/>
              <a:gd name="adj2" fmla="val 2617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Top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i="1" dirty="0">
                <a:solidFill>
                  <a:schemeClr val="tx1"/>
                </a:solidFill>
              </a:rPr>
              <a:t>Only Accessible</a:t>
            </a:r>
            <a:endParaRPr lang="ko-KR" altLang="en-US" sz="1600" i="1" dirty="0">
              <a:solidFill>
                <a:schemeClr val="tx1"/>
              </a:solidFill>
            </a:endParaRP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11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297" y="0"/>
            <a:ext cx="8435280" cy="1138138"/>
          </a:xfrm>
        </p:spPr>
        <p:txBody>
          <a:bodyPr/>
          <a:lstStyle/>
          <a:p>
            <a:r>
              <a:rPr lang="en-US" altLang="ko-KR" dirty="0"/>
              <a:t>Operation of Stack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1520" y="1077498"/>
            <a:ext cx="6514069" cy="299199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Stack operation</a:t>
            </a:r>
          </a:p>
          <a:p>
            <a:pPr lvl="1"/>
            <a:r>
              <a:rPr lang="en-US" altLang="ko-KR" dirty="0"/>
              <a:t>Push</a:t>
            </a:r>
          </a:p>
          <a:p>
            <a:pPr lvl="2"/>
            <a:r>
              <a:rPr lang="en-US" altLang="ko-KR" dirty="0"/>
              <a:t>= Insert an instance at the first in the linked list</a:t>
            </a:r>
          </a:p>
          <a:p>
            <a:pPr lvl="2"/>
            <a:r>
              <a:rPr lang="en-US" altLang="ko-KR" dirty="0"/>
              <a:t>= Put an instance at the top in the stack</a:t>
            </a:r>
          </a:p>
          <a:p>
            <a:pPr lvl="1"/>
            <a:r>
              <a:rPr lang="en-US" altLang="ko-KR" dirty="0"/>
              <a:t>Pop</a:t>
            </a:r>
          </a:p>
          <a:p>
            <a:pPr lvl="2"/>
            <a:r>
              <a:rPr lang="en-US" altLang="ko-KR" dirty="0"/>
              <a:t>= Remove and return an instance at the first in the linked list</a:t>
            </a:r>
          </a:p>
          <a:p>
            <a:pPr lvl="2"/>
            <a:r>
              <a:rPr lang="en-US" altLang="ko-KR" dirty="0"/>
              <a:t>= Remove and return an instance at the top in the stack</a:t>
            </a:r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458147" y="91812"/>
            <a:ext cx="2642765" cy="1944215"/>
            <a:chOff x="4716016" y="980728"/>
            <a:chExt cx="4307011" cy="3234019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980728"/>
              <a:ext cx="4307011" cy="3234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11" descr="http://ie.kaist.ac.kr/isyse/professor/image/pro11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7027" y="2420888"/>
              <a:ext cx="506000" cy="65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3" descr="http://ie.kaist.ac.kr/isyse/professor/image/pro1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341" y="3212976"/>
              <a:ext cx="565621" cy="69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5" descr="http://seslab.kaist.ac.kr/xe/files/cache/thumbnails/124/100x133.crop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292" y="1268760"/>
              <a:ext cx="519370" cy="690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5220072" y="1556792"/>
              <a:ext cx="0" cy="4572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220072" y="1959522"/>
              <a:ext cx="437269" cy="5447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657341" y="1965079"/>
              <a:ext cx="786867" cy="117588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222962" y="3140968"/>
              <a:ext cx="221246" cy="41935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222962" y="3212976"/>
              <a:ext cx="365262" cy="34734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588224" y="3212976"/>
              <a:ext cx="865683" cy="9361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7453907" y="3386648"/>
              <a:ext cx="994385" cy="7624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8388424" y="2749788"/>
              <a:ext cx="128603" cy="6368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8388424" y="1556792"/>
              <a:ext cx="0" cy="119299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7" descr="http://www.parma-airport.it/immagini/taxi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026" y="1103398"/>
              <a:ext cx="680091" cy="453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9458146" y="2142934"/>
            <a:ext cx="2642765" cy="1584176"/>
            <a:chOff x="5864970" y="4632140"/>
            <a:chExt cx="3027510" cy="1893204"/>
          </a:xfrm>
        </p:grpSpPr>
        <p:pic>
          <p:nvPicPr>
            <p:cNvPr id="5" name="Picture 8" descr="2009 Infiniti FX35 Back Seat 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4970" y="4632140"/>
              <a:ext cx="3027510" cy="1893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3" descr="http://ie.kaist.ac.kr/isyse/professor/image/pro12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262" y="5375908"/>
              <a:ext cx="780852" cy="959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1" descr="http://ie.kaist.ac.kr/isyse/professor/image/pro11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122" y="5124688"/>
              <a:ext cx="698544" cy="908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5" descr="http://seslab.kaist.ac.kr/xe/files/cache/thumbnails/124/100x133.crop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609" y="4899102"/>
              <a:ext cx="717001" cy="953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51" y="3834017"/>
            <a:ext cx="617826" cy="72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392" y="4770121"/>
            <a:ext cx="609771" cy="7598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7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73" y="5706225"/>
            <a:ext cx="625882" cy="7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335" y="5706225"/>
            <a:ext cx="625882" cy="7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51" y="4770121"/>
            <a:ext cx="609771" cy="7598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30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94" y="5706224"/>
            <a:ext cx="625882" cy="7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22" y="4770121"/>
            <a:ext cx="609771" cy="7598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33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465" y="5706224"/>
            <a:ext cx="625882" cy="7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617" y="5706223"/>
            <a:ext cx="625882" cy="7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ight Arrow 38"/>
          <p:cNvSpPr/>
          <p:nvPr/>
        </p:nvSpPr>
        <p:spPr>
          <a:xfrm>
            <a:off x="3940921" y="5058153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Moon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275339" y="5058153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Shin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6677225" y="5058152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Lee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8117385" y="5058153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Pop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Lee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9491005" y="5058153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Pop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Shin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10875661" y="5058153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Pop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Moon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stCxn id="26" idx="2"/>
            <a:endCxn id="28" idx="0"/>
          </p:cNvCxnSpPr>
          <p:nvPr/>
        </p:nvCxnSpPr>
        <p:spPr>
          <a:xfrm flipH="1">
            <a:off x="6292277" y="5529998"/>
            <a:ext cx="1" cy="17622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2"/>
            <a:endCxn id="29" idx="0"/>
          </p:cNvCxnSpPr>
          <p:nvPr/>
        </p:nvCxnSpPr>
        <p:spPr>
          <a:xfrm flipH="1">
            <a:off x="7732436" y="4561402"/>
            <a:ext cx="4028" cy="2087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9" idx="2"/>
            <a:endCxn id="30" idx="0"/>
          </p:cNvCxnSpPr>
          <p:nvPr/>
        </p:nvCxnSpPr>
        <p:spPr>
          <a:xfrm flipH="1">
            <a:off x="7732436" y="5529997"/>
            <a:ext cx="1" cy="17622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2" idx="2"/>
            <a:endCxn id="33" idx="0"/>
          </p:cNvCxnSpPr>
          <p:nvPr/>
        </p:nvCxnSpPr>
        <p:spPr>
          <a:xfrm flipH="1">
            <a:off x="9150407" y="5529997"/>
            <a:ext cx="1" cy="17622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</a:t>
            </a:r>
            <a:fld id="{85CD3E9B-A789-4DCF-960C-49E4EDB7DF3D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56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70860"/>
            <a:ext cx="10353762" cy="70039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of Stack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7342" y="856735"/>
            <a:ext cx="8854130" cy="2212225"/>
          </a:xfrm>
        </p:spPr>
        <p:txBody>
          <a:bodyPr>
            <a:normAutofit/>
          </a:bodyPr>
          <a:lstStyle/>
          <a:p>
            <a:r>
              <a:rPr lang="en-US" altLang="ko-KR" dirty="0"/>
              <a:t>Python code of a stack</a:t>
            </a:r>
          </a:p>
          <a:p>
            <a:pPr lvl="1"/>
            <a:r>
              <a:rPr lang="en-US" altLang="ko-KR" dirty="0"/>
              <a:t>Utilizing a singly linked list</a:t>
            </a:r>
          </a:p>
          <a:p>
            <a:pPr lvl="1"/>
            <a:r>
              <a:rPr lang="en-US" altLang="ko-KR" dirty="0"/>
              <a:t>To pop an instance</a:t>
            </a:r>
          </a:p>
          <a:p>
            <a:pPr lvl="2"/>
            <a:r>
              <a:rPr lang="en-US" altLang="ko-KR" dirty="0"/>
              <a:t>1 retrieval count</a:t>
            </a:r>
          </a:p>
          <a:p>
            <a:pPr lvl="1"/>
            <a:r>
              <a:rPr lang="en-US" altLang="ko-KR" dirty="0"/>
              <a:t>To push an instance</a:t>
            </a:r>
          </a:p>
          <a:p>
            <a:pPr lvl="2"/>
            <a:r>
              <a:rPr lang="en-US" altLang="ko-KR" dirty="0"/>
              <a:t>1 retrieval count</a:t>
            </a:r>
          </a:p>
          <a:p>
            <a:pPr lvl="1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B53EBA-EE7B-42BF-863A-8D132D77439C}"/>
              </a:ext>
            </a:extLst>
          </p:cNvPr>
          <p:cNvGrpSpPr/>
          <p:nvPr/>
        </p:nvGrpSpPr>
        <p:grpSpPr>
          <a:xfrm>
            <a:off x="4373027" y="3154438"/>
            <a:ext cx="6391275" cy="3324225"/>
            <a:chOff x="4373027" y="3154438"/>
            <a:chExt cx="6391275" cy="33242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75D839A-05C1-4FE9-8367-C7AF1BB3F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3027" y="3154438"/>
              <a:ext cx="6391275" cy="3324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263DBE-8DF4-49D8-BB35-01E65AF0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119" y="5869063"/>
              <a:ext cx="3657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57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2224"/>
            <a:ext cx="10353762" cy="970450"/>
          </a:xfrm>
        </p:spPr>
        <p:txBody>
          <a:bodyPr/>
          <a:lstStyle/>
          <a:p>
            <a:r>
              <a:rPr lang="en-US" altLang="ko-KR" dirty="0"/>
              <a:t>Example: Balancing Symbols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7956" y="972673"/>
            <a:ext cx="5496751" cy="558464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Balancing symbols?</a:t>
            </a:r>
          </a:p>
          <a:p>
            <a:pPr lvl="1"/>
            <a:r>
              <a:rPr lang="en-US" altLang="ko-KR" dirty="0"/>
              <a:t>[2+(1+2)]-3 </a:t>
            </a:r>
            <a:r>
              <a:rPr lang="en-US" altLang="ko-KR" dirty="0">
                <a:sym typeface="Wingdings" pitchFamily="2" charset="2"/>
              </a:rPr>
              <a:t> Symbols are balanced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[2+(1+2]-3  Symbols are not balanced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Then, just counting opening and closing symbols?</a:t>
            </a:r>
          </a:p>
          <a:p>
            <a:pPr lvl="2"/>
            <a:r>
              <a:rPr lang="en-US" altLang="ko-KR" dirty="0">
                <a:sym typeface="Wingdings" pitchFamily="2" charset="2"/>
              </a:rPr>
              <a:t>What if? [2+(1]+2)-3</a:t>
            </a:r>
            <a:endParaRPr lang="en-US" altLang="ko-KR" dirty="0"/>
          </a:p>
          <a:p>
            <a:r>
              <a:rPr lang="en-US" altLang="ko-KR" dirty="0"/>
              <a:t>Algorithm for the balanced symbol checking</a:t>
            </a:r>
          </a:p>
          <a:p>
            <a:pPr lvl="1"/>
            <a:r>
              <a:rPr lang="en-US" altLang="ko-KR" dirty="0"/>
              <a:t>Make an empty stack</a:t>
            </a:r>
          </a:p>
          <a:p>
            <a:pPr lvl="1"/>
            <a:r>
              <a:rPr lang="en-US" altLang="ko-KR" dirty="0"/>
              <a:t>read symbols until end of formula</a:t>
            </a:r>
          </a:p>
          <a:p>
            <a:pPr lvl="2"/>
            <a:r>
              <a:rPr lang="en-US" altLang="ko-KR" dirty="0"/>
              <a:t>if the symbol is an opening symbol push it onto the stack</a:t>
            </a:r>
          </a:p>
          <a:p>
            <a:pPr lvl="2"/>
            <a:r>
              <a:rPr lang="en-US" altLang="ko-KR" dirty="0"/>
              <a:t>if it is a closing symbol do the following</a:t>
            </a:r>
          </a:p>
          <a:p>
            <a:pPr lvl="3"/>
            <a:r>
              <a:rPr lang="en-US" altLang="ko-KR" dirty="0"/>
              <a:t>If the stack is empty report an error</a:t>
            </a:r>
          </a:p>
          <a:p>
            <a:pPr lvl="3"/>
            <a:r>
              <a:rPr lang="en-US" altLang="ko-KR" dirty="0"/>
              <a:t>Otherwise pop the stack. </a:t>
            </a:r>
          </a:p>
          <a:p>
            <a:pPr lvl="4"/>
            <a:r>
              <a:rPr lang="en-US" altLang="ko-KR" dirty="0"/>
              <a:t>If the symbol popped does not match the closing symbol report an error</a:t>
            </a:r>
          </a:p>
          <a:p>
            <a:pPr lvl="1"/>
            <a:r>
              <a:rPr lang="en-US" altLang="ko-KR" dirty="0"/>
              <a:t>At the end of the of formula if the stack is not empty report an error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12301" y="1189382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7+{[2+(1+2)]*3}</a:t>
            </a:r>
            <a:endParaRPr lang="ko-KR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37863" y="3411940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{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46727" y="2752393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46727" y="2183161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44868" y="2806475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44868" y="3390923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{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46727" y="3382380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{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37863" y="4420052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37863" y="5050039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{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44868" y="5050039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{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549831" y="2968418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9485935" y="2968417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0566055" y="2968418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8549831" y="4735046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9508606" y="4735045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0566055" y="4735044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10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43249"/>
            <a:ext cx="10353762" cy="970450"/>
          </a:xfrm>
        </p:spPr>
        <p:txBody>
          <a:bodyPr/>
          <a:lstStyle/>
          <a:p>
            <a:r>
              <a:rPr lang="en-US" altLang="ko-KR" dirty="0"/>
              <a:t>Scenario for Queue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7049" y="1219378"/>
            <a:ext cx="4330824" cy="492514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Line at an airport</a:t>
            </a:r>
          </a:p>
          <a:p>
            <a:pPr lvl="1"/>
            <a:r>
              <a:rPr lang="en-US" altLang="ko-KR" dirty="0"/>
              <a:t>A way for going in</a:t>
            </a:r>
          </a:p>
          <a:p>
            <a:pPr lvl="2"/>
            <a:r>
              <a:rPr lang="en-US" altLang="ko-KR" dirty="0"/>
              <a:t>At the end of the line</a:t>
            </a:r>
          </a:p>
          <a:p>
            <a:pPr lvl="1"/>
            <a:r>
              <a:rPr lang="en-US" altLang="ko-KR" dirty="0"/>
              <a:t>Another way for going out</a:t>
            </a:r>
          </a:p>
          <a:p>
            <a:pPr lvl="2"/>
            <a:r>
              <a:rPr lang="en-US" altLang="ko-KR" dirty="0"/>
              <a:t>At the first of the line</a:t>
            </a:r>
          </a:p>
          <a:p>
            <a:pPr lvl="1"/>
            <a:r>
              <a:rPr lang="en-US" altLang="ko-KR" dirty="0"/>
              <a:t>No one gets in the middle of the line</a:t>
            </a:r>
          </a:p>
          <a:p>
            <a:r>
              <a:rPr lang="en-US" altLang="ko-KR" dirty="0"/>
              <a:t>A scenario of a line at the airport</a:t>
            </a:r>
            <a:br>
              <a:rPr lang="en-US" altLang="ko-KR" dirty="0"/>
            </a:br>
            <a:r>
              <a:rPr lang="en-US" altLang="ko-KR" dirty="0"/>
              <a:t>= A scenario of a production line at a factory</a:t>
            </a:r>
          </a:p>
          <a:p>
            <a:pPr lvl="1"/>
            <a:r>
              <a:rPr lang="en-US" altLang="ko-KR" dirty="0"/>
              <a:t>The first product out is the first product in</a:t>
            </a:r>
          </a:p>
          <a:p>
            <a:pPr lvl="1"/>
            <a:r>
              <a:rPr lang="en-US" altLang="ko-KR" dirty="0"/>
              <a:t>How to track the production line?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2052" name="Picture 4" descr="http://brucefong.files.wordpress.com/2008/02/waiting-in-l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602" y="1161669"/>
            <a:ext cx="3179589" cy="23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asconveyorsystems.co.uk/images/Economy%20conveyor%20belt%20frontp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17" y="3681950"/>
            <a:ext cx="2856557" cy="26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72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18535"/>
            <a:ext cx="10353762" cy="970450"/>
          </a:xfrm>
        </p:spPr>
        <p:txBody>
          <a:bodyPr/>
          <a:lstStyle/>
          <a:p>
            <a:r>
              <a:rPr lang="en-US" altLang="ko-KR" dirty="0"/>
              <a:t>Structure of Queue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0286" y="988985"/>
            <a:ext cx="8727529" cy="424021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Queues are linear like linked lists</a:t>
            </a:r>
          </a:p>
          <a:p>
            <a:pPr lvl="1"/>
            <a:r>
              <a:rPr lang="en-US" altLang="ko-KR" dirty="0"/>
              <a:t>A variation of a singly linked list</a:t>
            </a:r>
          </a:p>
          <a:p>
            <a:r>
              <a:rPr lang="en-US" altLang="ko-KR" dirty="0"/>
              <a:t>Difference</a:t>
            </a:r>
          </a:p>
          <a:p>
            <a:pPr lvl="1"/>
            <a:r>
              <a:rPr lang="en-US" altLang="ko-KR" dirty="0"/>
              <a:t>Voluntarily giving up</a:t>
            </a:r>
          </a:p>
          <a:p>
            <a:pPr lvl="2"/>
            <a:r>
              <a:rPr lang="en-US" altLang="ko-KR" dirty="0"/>
              <a:t>Access to the middle in the linked list == Same to the stacks</a:t>
            </a:r>
          </a:p>
          <a:p>
            <a:pPr lvl="2"/>
            <a:r>
              <a:rPr lang="en-US" altLang="ko-KR" dirty="0"/>
              <a:t>Only accesses to the first and the last instances in the list</a:t>
            </a:r>
          </a:p>
          <a:p>
            <a:pPr lvl="1"/>
            <a:r>
              <a:rPr lang="en-US" altLang="ko-KR" dirty="0"/>
              <a:t>The first instance in the list</a:t>
            </a:r>
          </a:p>
          <a:p>
            <a:pPr marL="777240" lvl="2" indent="0">
              <a:buNone/>
            </a:pPr>
            <a:r>
              <a:rPr lang="en-US" altLang="ko-KR" dirty="0"/>
              <a:t>= The front instance in the queue</a:t>
            </a:r>
          </a:p>
          <a:p>
            <a:pPr lvl="1"/>
            <a:r>
              <a:rPr lang="en-US" altLang="ko-KR" dirty="0"/>
              <a:t>The last instance in the list</a:t>
            </a:r>
          </a:p>
          <a:p>
            <a:pPr marL="777240" lvl="2" indent="0">
              <a:buNone/>
            </a:pPr>
            <a:r>
              <a:rPr lang="en-US" altLang="ko-KR" dirty="0"/>
              <a:t>= The rear instance in the queue</a:t>
            </a:r>
          </a:p>
          <a:p>
            <a:r>
              <a:rPr lang="en-US" altLang="ko-KR" dirty="0"/>
              <a:t>An item is inserted at the last</a:t>
            </a:r>
          </a:p>
          <a:p>
            <a:r>
              <a:rPr lang="en-US" altLang="ko-KR" dirty="0"/>
              <a:t>An item is removed at the front</a:t>
            </a:r>
          </a:p>
          <a:p>
            <a:r>
              <a:rPr lang="en-US" altLang="ko-KR" dirty="0"/>
              <a:t>This mechanism is </a:t>
            </a:r>
            <a:r>
              <a:rPr lang="en-US" altLang="ko-KR"/>
              <a:t>called First-In-First-Out </a:t>
            </a:r>
            <a:r>
              <a:rPr lang="en-US" altLang="ko-KR" dirty="0"/>
              <a:t>(FIFO)</a:t>
            </a:r>
            <a:endParaRPr lang="ko-KR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474422" y="5451227"/>
            <a:ext cx="1224136" cy="864096"/>
            <a:chOff x="6084168" y="1772816"/>
            <a:chExt cx="2611490" cy="576064"/>
          </a:xfrm>
          <a:noFill/>
        </p:grpSpPr>
        <p:sp>
          <p:nvSpPr>
            <p:cNvPr id="5" name="Rectangle 4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Product 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flipH="1">
              <a:off x="8388424" y="1772816"/>
              <a:ext cx="307234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11" idx="1"/>
            <a:endCxn id="35" idx="1"/>
          </p:cNvCxnSpPr>
          <p:nvPr/>
        </p:nvCxnSpPr>
        <p:spPr>
          <a:xfrm>
            <a:off x="5698558" y="5883275"/>
            <a:ext cx="40900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rved Right Arrow 41"/>
          <p:cNvSpPr/>
          <p:nvPr/>
        </p:nvSpPr>
        <p:spPr>
          <a:xfrm rot="5400000">
            <a:off x="10776519" y="5415891"/>
            <a:ext cx="648072" cy="936104"/>
          </a:xfrm>
          <a:prstGeom prst="curved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Curved Right Arrow 43"/>
          <p:cNvSpPr/>
          <p:nvPr/>
        </p:nvSpPr>
        <p:spPr>
          <a:xfrm rot="5400000">
            <a:off x="3394302" y="5415223"/>
            <a:ext cx="648072" cy="936104"/>
          </a:xfrm>
          <a:prstGeom prst="curved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107566" y="5451227"/>
            <a:ext cx="1224136" cy="864096"/>
            <a:chOff x="6084168" y="1772816"/>
            <a:chExt cx="2611490" cy="576064"/>
          </a:xfrm>
          <a:noFill/>
        </p:grpSpPr>
        <p:sp>
          <p:nvSpPr>
            <p:cNvPr id="35" name="Rectangle 34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Product 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8388424" y="1772816"/>
              <a:ext cx="307234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642774" y="5451227"/>
            <a:ext cx="1224136" cy="864096"/>
            <a:chOff x="6084168" y="1772816"/>
            <a:chExt cx="2611490" cy="576064"/>
          </a:xfrm>
          <a:noFill/>
        </p:grpSpPr>
        <p:sp>
          <p:nvSpPr>
            <p:cNvPr id="45" name="Rectangle 44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Product 3</a:t>
              </a:r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8388424" y="1772816"/>
              <a:ext cx="307234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154942" y="5451227"/>
            <a:ext cx="1224136" cy="864096"/>
            <a:chOff x="6084168" y="1772816"/>
            <a:chExt cx="2611490" cy="576064"/>
          </a:xfrm>
          <a:noFill/>
        </p:grpSpPr>
        <p:sp>
          <p:nvSpPr>
            <p:cNvPr id="48" name="Rectangle 47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Product 4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8388424" y="1772816"/>
              <a:ext cx="307234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0" name="Straight Arrow Connector 49"/>
          <p:cNvCxnSpPr>
            <a:stCxn id="40" idx="1"/>
            <a:endCxn id="45" idx="1"/>
          </p:cNvCxnSpPr>
          <p:nvPr/>
        </p:nvCxnSpPr>
        <p:spPr>
          <a:xfrm>
            <a:off x="7331702" y="5883275"/>
            <a:ext cx="31107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6" idx="1"/>
            <a:endCxn id="48" idx="1"/>
          </p:cNvCxnSpPr>
          <p:nvPr/>
        </p:nvCxnSpPr>
        <p:spPr>
          <a:xfrm>
            <a:off x="8866910" y="5883275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633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56" y="134124"/>
            <a:ext cx="8435280" cy="1138138"/>
          </a:xfrm>
        </p:spPr>
        <p:txBody>
          <a:bodyPr/>
          <a:lstStyle/>
          <a:p>
            <a:r>
              <a:rPr lang="en-US" altLang="ko-KR" dirty="0"/>
              <a:t>Operation of Queue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2490" y="1239538"/>
            <a:ext cx="6688335" cy="3853773"/>
          </a:xfrm>
        </p:spPr>
        <p:txBody>
          <a:bodyPr>
            <a:normAutofit/>
          </a:bodyPr>
          <a:lstStyle/>
          <a:p>
            <a:r>
              <a:rPr lang="en-US" altLang="ko-KR" dirty="0"/>
              <a:t>Queue operation</a:t>
            </a:r>
          </a:p>
          <a:p>
            <a:pPr lvl="1"/>
            <a:r>
              <a:rPr lang="en-US" altLang="ko-KR" dirty="0" err="1"/>
              <a:t>Enqueue</a:t>
            </a:r>
            <a:endParaRPr lang="en-US" altLang="ko-KR" dirty="0"/>
          </a:p>
          <a:p>
            <a:pPr lvl="2"/>
            <a:r>
              <a:rPr lang="en-US" altLang="ko-KR" dirty="0"/>
              <a:t>= Insert an instance at the last in the linked list</a:t>
            </a:r>
          </a:p>
          <a:p>
            <a:pPr lvl="2"/>
            <a:r>
              <a:rPr lang="en-US" altLang="ko-KR" dirty="0"/>
              <a:t>= Put an instance at the rear in the queue</a:t>
            </a:r>
          </a:p>
          <a:p>
            <a:pPr lvl="1"/>
            <a:r>
              <a:rPr lang="en-US" altLang="ko-KR" dirty="0" err="1"/>
              <a:t>Dequeue</a:t>
            </a:r>
            <a:endParaRPr lang="en-US" altLang="ko-KR" dirty="0"/>
          </a:p>
          <a:p>
            <a:pPr lvl="2"/>
            <a:r>
              <a:rPr lang="en-US" altLang="ko-KR" dirty="0"/>
              <a:t>= Remove and return an instance at the first in the linked list</a:t>
            </a:r>
          </a:p>
          <a:p>
            <a:pPr lvl="2"/>
            <a:r>
              <a:rPr lang="en-US" altLang="ko-KR" dirty="0"/>
              <a:t>= Remove and return an instance at the front in the queue</a:t>
            </a:r>
            <a:endParaRPr lang="ko-KR" altLang="en-US" dirty="0"/>
          </a:p>
        </p:txBody>
      </p:sp>
      <p:pic>
        <p:nvPicPr>
          <p:cNvPr id="25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44" y="634679"/>
            <a:ext cx="617826" cy="727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8" name="Straight Arrow Connector 47"/>
          <p:cNvCxnSpPr>
            <a:stCxn id="58" idx="3"/>
            <a:endCxn id="59" idx="1"/>
          </p:cNvCxnSpPr>
          <p:nvPr/>
        </p:nvCxnSpPr>
        <p:spPr>
          <a:xfrm flipV="1">
            <a:off x="10013070" y="2150499"/>
            <a:ext cx="39431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own Arrow 37"/>
          <p:cNvSpPr/>
          <p:nvPr/>
        </p:nvSpPr>
        <p:spPr>
          <a:xfrm>
            <a:off x="9704157" y="202630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Enqueue</a:t>
            </a:r>
            <a:r>
              <a:rPr lang="en-US" altLang="ko-KR" sz="1600" dirty="0">
                <a:solidFill>
                  <a:schemeClr val="tx1"/>
                </a:solidFill>
              </a:rPr>
              <a:t> Lee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657" y="4367939"/>
            <a:ext cx="2705632" cy="1882791"/>
            <a:chOff x="2015716" y="4797152"/>
            <a:chExt cx="2088232" cy="1566175"/>
          </a:xfrm>
        </p:grpSpPr>
        <p:pic>
          <p:nvPicPr>
            <p:cNvPr id="50" name="Picture 4" descr="http://brucefong.files.wordpress.com/2008/02/waiting-in-lin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716" y="4797152"/>
              <a:ext cx="2088232" cy="1566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3" descr="http://ie.kaist.ac.kr/isyse/professor/image/pro1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446" y="5760722"/>
              <a:ext cx="495502" cy="583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1" descr="http://ie.kaist.ac.kr/isyse/professor/image/pro11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804" y="5738339"/>
              <a:ext cx="475244" cy="592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5" descr="http://seslab.kaist.ac.kr/xe/files/cache/thumbnails/124/100x133.crop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716" y="5720693"/>
              <a:ext cx="504056" cy="642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44" y="1786807"/>
            <a:ext cx="617826" cy="727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9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85" y="1770560"/>
            <a:ext cx="609771" cy="759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0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43" y="2974291"/>
            <a:ext cx="617826" cy="727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1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84" y="2958044"/>
            <a:ext cx="609771" cy="759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2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718" y="2938935"/>
            <a:ext cx="625882" cy="797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3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571" y="4229214"/>
            <a:ext cx="609771" cy="759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4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019" y="4206543"/>
            <a:ext cx="625882" cy="797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5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459" y="5525358"/>
            <a:ext cx="625882" cy="797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68" name="Straight Arrow Connector 67"/>
          <p:cNvCxnSpPr>
            <a:stCxn id="60" idx="3"/>
            <a:endCxn id="61" idx="1"/>
          </p:cNvCxnSpPr>
          <p:nvPr/>
        </p:nvCxnSpPr>
        <p:spPr>
          <a:xfrm flipV="1">
            <a:off x="10013069" y="3337983"/>
            <a:ext cx="39431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3"/>
            <a:endCxn id="62" idx="1"/>
          </p:cNvCxnSpPr>
          <p:nvPr/>
        </p:nvCxnSpPr>
        <p:spPr>
          <a:xfrm flipV="1">
            <a:off x="11017154" y="3337912"/>
            <a:ext cx="455564" cy="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3" idx="3"/>
            <a:endCxn id="64" idx="1"/>
          </p:cNvCxnSpPr>
          <p:nvPr/>
        </p:nvCxnSpPr>
        <p:spPr>
          <a:xfrm flipV="1">
            <a:off x="9979341" y="4605520"/>
            <a:ext cx="470678" cy="36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own Arrow 76"/>
          <p:cNvSpPr/>
          <p:nvPr/>
        </p:nvSpPr>
        <p:spPr>
          <a:xfrm>
            <a:off x="9704157" y="1338511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Enqueue</a:t>
            </a:r>
            <a:r>
              <a:rPr lang="en-US" altLang="ko-KR" sz="1600" dirty="0">
                <a:solidFill>
                  <a:schemeClr val="tx1"/>
                </a:solidFill>
              </a:rPr>
              <a:t> Shin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8" name="Down Arrow 77"/>
          <p:cNvSpPr/>
          <p:nvPr/>
        </p:nvSpPr>
        <p:spPr>
          <a:xfrm>
            <a:off x="9704157" y="2542242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Enqueue</a:t>
            </a:r>
            <a:r>
              <a:rPr lang="en-US" altLang="ko-KR" sz="1400" dirty="0">
                <a:solidFill>
                  <a:schemeClr val="tx1"/>
                </a:solidFill>
              </a:rPr>
              <a:t> Moon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9704157" y="3739261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Dequeue</a:t>
            </a:r>
            <a:r>
              <a:rPr lang="en-US" altLang="ko-KR" sz="1600" dirty="0">
                <a:solidFill>
                  <a:schemeClr val="tx1"/>
                </a:solidFill>
              </a:rPr>
              <a:t> Lee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0" name="Down Arrow 79"/>
          <p:cNvSpPr/>
          <p:nvPr/>
        </p:nvSpPr>
        <p:spPr>
          <a:xfrm>
            <a:off x="9776164" y="5049546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Dequeue</a:t>
            </a:r>
            <a:r>
              <a:rPr lang="en-US" altLang="ko-KR" sz="1400" dirty="0">
                <a:solidFill>
                  <a:schemeClr val="tx1"/>
                </a:solidFill>
              </a:rPr>
              <a:t> Shin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Down Arrow 80"/>
          <p:cNvSpPr/>
          <p:nvPr/>
        </p:nvSpPr>
        <p:spPr>
          <a:xfrm>
            <a:off x="9704157" y="6323310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Dequeue</a:t>
            </a:r>
            <a:r>
              <a:rPr lang="en-US" altLang="ko-KR" sz="1400" dirty="0">
                <a:solidFill>
                  <a:schemeClr val="tx1"/>
                </a:solidFill>
              </a:rPr>
              <a:t> Moon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29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29614"/>
            <a:ext cx="10353762" cy="970450"/>
          </a:xfrm>
        </p:spPr>
        <p:txBody>
          <a:bodyPr/>
          <a:lstStyle/>
          <a:p>
            <a:r>
              <a:rPr lang="en-US" altLang="ko-KR" dirty="0"/>
              <a:t>Implementation of Queue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1147" y="921525"/>
            <a:ext cx="7994822" cy="195348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Python code of a queue</a:t>
            </a:r>
          </a:p>
          <a:p>
            <a:pPr lvl="1"/>
            <a:r>
              <a:rPr lang="en-US" altLang="ko-KR" dirty="0"/>
              <a:t>Utilizing a singly linked list</a:t>
            </a:r>
          </a:p>
          <a:p>
            <a:pPr lvl="1"/>
            <a:r>
              <a:rPr lang="en-US" altLang="ko-KR" dirty="0"/>
              <a:t>To </a:t>
            </a:r>
            <a:r>
              <a:rPr lang="en-US" altLang="ko-KR" dirty="0" err="1"/>
              <a:t>enqueue</a:t>
            </a:r>
            <a:r>
              <a:rPr lang="en-US" altLang="ko-KR" dirty="0"/>
              <a:t> an instance</a:t>
            </a:r>
          </a:p>
          <a:p>
            <a:pPr lvl="2"/>
            <a:r>
              <a:rPr lang="en-US" altLang="ko-KR" dirty="0"/>
              <a:t>1 retrieval count</a:t>
            </a:r>
          </a:p>
          <a:p>
            <a:pPr lvl="1"/>
            <a:r>
              <a:rPr lang="en-US" altLang="ko-KR" dirty="0"/>
              <a:t>To </a:t>
            </a:r>
            <a:r>
              <a:rPr lang="en-US" altLang="ko-KR" dirty="0" err="1"/>
              <a:t>dequeue</a:t>
            </a:r>
            <a:r>
              <a:rPr lang="en-US" altLang="ko-KR" dirty="0"/>
              <a:t> an instance</a:t>
            </a:r>
          </a:p>
          <a:p>
            <a:pPr lvl="2"/>
            <a:r>
              <a:rPr lang="en-US" altLang="ko-KR" dirty="0"/>
              <a:t>1 retrieval count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53DFB0-E8E6-41FE-898E-107E2762469E}"/>
              </a:ext>
            </a:extLst>
          </p:cNvPr>
          <p:cNvGrpSpPr/>
          <p:nvPr/>
        </p:nvGrpSpPr>
        <p:grpSpPr>
          <a:xfrm>
            <a:off x="5061183" y="2875005"/>
            <a:ext cx="6381750" cy="3381375"/>
            <a:chOff x="5061183" y="2875005"/>
            <a:chExt cx="6381750" cy="33813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8B003C-CB26-4FF4-A6B7-396ED8EF5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1183" y="2875005"/>
              <a:ext cx="6381750" cy="3381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298EB3-7AE3-4A1F-8955-F65B8081C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3951" y="5608680"/>
              <a:ext cx="26670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71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for List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61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609600"/>
            <a:ext cx="9286357" cy="827021"/>
          </a:xfrm>
        </p:spPr>
        <p:txBody>
          <a:bodyPr/>
          <a:lstStyle/>
          <a:p>
            <a:r>
              <a:rPr lang="en-US" altLang="ko-KR" dirty="0"/>
              <a:t>Scenario for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3655" y="1575707"/>
            <a:ext cx="5410944" cy="492514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You are looking for </a:t>
            </a:r>
            <a:r>
              <a:rPr lang="en-US" altLang="ko-KR" dirty="0" err="1"/>
              <a:t>Koh</a:t>
            </a:r>
            <a:r>
              <a:rPr lang="en-US" altLang="ko-KR" dirty="0"/>
              <a:t> in the mass public</a:t>
            </a:r>
          </a:p>
          <a:p>
            <a:pPr lvl="1"/>
            <a:r>
              <a:rPr lang="en-US" altLang="ko-KR" dirty="0"/>
              <a:t>You are going to ask one by one “Are you Ms. </a:t>
            </a:r>
            <a:r>
              <a:rPr lang="en-US" altLang="ko-KR" dirty="0" err="1"/>
              <a:t>Koh</a:t>
            </a:r>
            <a:r>
              <a:rPr lang="en-US" altLang="ko-KR" dirty="0"/>
              <a:t>?”</a:t>
            </a:r>
          </a:p>
          <a:p>
            <a:pPr lvl="1"/>
            <a:r>
              <a:rPr lang="en-US" altLang="ko-KR" dirty="0"/>
              <a:t>Sometimes, you ask the question to a person multiple times</a:t>
            </a:r>
          </a:p>
          <a:p>
            <a:pPr lvl="1"/>
            <a:r>
              <a:rPr lang="en-US" altLang="ko-KR" dirty="0"/>
              <a:t>You realize that this is not going to work!</a:t>
            </a:r>
          </a:p>
          <a:p>
            <a:pPr lvl="1"/>
            <a:r>
              <a:rPr lang="en-US" altLang="ko-KR" dirty="0"/>
              <a:t>So, you line up the people and again ask the question one-by-one</a:t>
            </a:r>
          </a:p>
          <a:p>
            <a:r>
              <a:rPr lang="en-US" altLang="ko-KR" dirty="0"/>
              <a:t>You are looking for a restroom on the floor</a:t>
            </a:r>
          </a:p>
          <a:p>
            <a:pPr lvl="1"/>
            <a:r>
              <a:rPr lang="en-US" altLang="ko-KR" dirty="0"/>
              <a:t>The floor has a long corridor, and every room has an entrance to the corridor</a:t>
            </a:r>
          </a:p>
          <a:p>
            <a:pPr lvl="1"/>
            <a:r>
              <a:rPr lang="en-US" altLang="ko-KR" dirty="0"/>
              <a:t>You only need to follow the corridor</a:t>
            </a:r>
          </a:p>
          <a:p>
            <a:r>
              <a:rPr lang="en-US" altLang="ko-KR" dirty="0"/>
              <a:t>You have a dump of information of customers </a:t>
            </a:r>
          </a:p>
          <a:p>
            <a:pPr lvl="1"/>
            <a:r>
              <a:rPr lang="en-US" altLang="ko-KR" dirty="0"/>
              <a:t>How to store, search, and manipulate the information</a:t>
            </a:r>
          </a:p>
          <a:p>
            <a:r>
              <a:rPr lang="en-US" altLang="ko-KR" dirty="0"/>
              <a:t>You line them up as a </a:t>
            </a:r>
            <a:r>
              <a:rPr lang="en-US" altLang="ko-KR" b="1" i="1" dirty="0"/>
              <a:t>list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 descr="http://naturalpatriot.org/wp-content/uploads/2007/10/vo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532" y="2632373"/>
            <a:ext cx="2632957" cy="185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iaranmcg94.files.wordpress.com/2011/04/int_corridor_05-28-09_final-color-ti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532" y="4648597"/>
            <a:ext cx="2632957" cy="19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>
            <a:off x="9289874" y="2200324"/>
            <a:ext cx="2448272" cy="360040"/>
          </a:xfrm>
          <a:prstGeom prst="downArrow">
            <a:avLst>
              <a:gd name="adj1" fmla="val 70372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http://www.intifada-palestine.com/wp-content/uploads/2011/07/mass_demo_for_qadaffi_july_7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532" y="374766"/>
            <a:ext cx="2632957" cy="175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31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2379" y="181794"/>
            <a:ext cx="9430592" cy="896971"/>
          </a:xfrm>
        </p:spPr>
        <p:txBody>
          <a:bodyPr/>
          <a:lstStyle/>
          <a:p>
            <a:r>
              <a:rPr lang="en-US" altLang="ko-KR" dirty="0"/>
              <a:t>Abstract Data Types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385" y="1078765"/>
            <a:ext cx="9323615" cy="5501649"/>
          </a:xfrm>
        </p:spPr>
        <p:txBody>
          <a:bodyPr>
            <a:normAutofit/>
          </a:bodyPr>
          <a:lstStyle/>
          <a:p>
            <a:r>
              <a:rPr lang="en-US" altLang="ko-KR" dirty="0"/>
              <a:t>An abstract data type (ADT) is an abstraction of a data structure</a:t>
            </a:r>
          </a:p>
          <a:p>
            <a:pPr lvl="1"/>
            <a:r>
              <a:rPr lang="en-US" altLang="ko-KR" dirty="0"/>
              <a:t>An ADT specifies:</a:t>
            </a:r>
          </a:p>
          <a:p>
            <a:pPr lvl="2"/>
            <a:r>
              <a:rPr lang="en-US" altLang="ko-KR" dirty="0"/>
              <a:t>Data stored</a:t>
            </a:r>
          </a:p>
          <a:p>
            <a:pPr lvl="2"/>
            <a:r>
              <a:rPr lang="en-US" altLang="ko-KR" dirty="0"/>
              <a:t>Operations on the data</a:t>
            </a:r>
          </a:p>
          <a:p>
            <a:pPr lvl="2"/>
            <a:r>
              <a:rPr lang="en-US" altLang="ko-KR" dirty="0"/>
              <a:t>Error conditions associated with operations</a:t>
            </a:r>
          </a:p>
          <a:p>
            <a:r>
              <a:rPr lang="en-US" altLang="ko-KR" dirty="0"/>
              <a:t>Example: ADT modeling a simple stock trading system</a:t>
            </a:r>
          </a:p>
          <a:p>
            <a:pPr lvl="1"/>
            <a:r>
              <a:rPr lang="en-US" altLang="ko-KR" dirty="0"/>
              <a:t>The data stored are buy/sell orders</a:t>
            </a:r>
          </a:p>
          <a:p>
            <a:pPr lvl="1"/>
            <a:r>
              <a:rPr lang="en-US" altLang="ko-KR" dirty="0"/>
              <a:t>The operations supported are</a:t>
            </a:r>
          </a:p>
          <a:p>
            <a:pPr lvl="2"/>
            <a:r>
              <a:rPr lang="en-US" altLang="ko-KR" dirty="0"/>
              <a:t>order buy(stock, shares, price)</a:t>
            </a:r>
          </a:p>
          <a:p>
            <a:pPr lvl="2"/>
            <a:r>
              <a:rPr lang="en-US" altLang="ko-KR" dirty="0"/>
              <a:t>order sell(stock, shares, price)</a:t>
            </a:r>
          </a:p>
          <a:p>
            <a:pPr lvl="2"/>
            <a:r>
              <a:rPr lang="en-US" altLang="ko-KR" dirty="0"/>
              <a:t>void cancel(order)</a:t>
            </a:r>
          </a:p>
          <a:p>
            <a:pPr lvl="1"/>
            <a:r>
              <a:rPr lang="en-US" altLang="ko-KR" dirty="0"/>
              <a:t>Error conditions:</a:t>
            </a:r>
          </a:p>
          <a:p>
            <a:pPr lvl="2"/>
            <a:r>
              <a:rPr lang="en-US" altLang="ko-KR" dirty="0"/>
              <a:t>Buy/sell a nonexistent stock</a:t>
            </a:r>
          </a:p>
          <a:p>
            <a:pPr lvl="2"/>
            <a:r>
              <a:rPr lang="en-US" altLang="ko-KR" dirty="0"/>
              <a:t>Cancel a nonexistent order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968208" y="4530918"/>
            <a:ext cx="2148160" cy="1850411"/>
            <a:chOff x="5664200" y="3866226"/>
            <a:chExt cx="2148160" cy="1850411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670823" y="4437112"/>
              <a:ext cx="2141537" cy="1279525"/>
              <a:chOff x="2355" y="1713"/>
              <a:chExt cx="1349" cy="806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2355" y="1713"/>
                <a:ext cx="1349" cy="806"/>
              </a:xfrm>
              <a:custGeom>
                <a:avLst/>
                <a:gdLst>
                  <a:gd name="T0" fmla="*/ 257 w 1512"/>
                  <a:gd name="T1" fmla="*/ 33 h 1411"/>
                  <a:gd name="T2" fmla="*/ 433 w 1512"/>
                  <a:gd name="T3" fmla="*/ 21 h 1411"/>
                  <a:gd name="T4" fmla="*/ 433 w 1512"/>
                  <a:gd name="T5" fmla="*/ 115 h 1411"/>
                  <a:gd name="T6" fmla="*/ 51 w 1512"/>
                  <a:gd name="T7" fmla="*/ 262 h 1411"/>
                  <a:gd name="T8" fmla="*/ 166 w 1512"/>
                  <a:gd name="T9" fmla="*/ 434 h 1411"/>
                  <a:gd name="T10" fmla="*/ 1045 w 1512"/>
                  <a:gd name="T11" fmla="*/ 419 h 1411"/>
                  <a:gd name="T12" fmla="*/ 1121 w 1512"/>
                  <a:gd name="T13" fmla="*/ 243 h 1411"/>
                  <a:gd name="T14" fmla="*/ 708 w 1512"/>
                  <a:gd name="T15" fmla="*/ 106 h 1411"/>
                  <a:gd name="T16" fmla="*/ 761 w 1512"/>
                  <a:gd name="T17" fmla="*/ 11 h 1411"/>
                  <a:gd name="T18" fmla="*/ 945 w 1512"/>
                  <a:gd name="T19" fmla="*/ 36 h 14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12"/>
                  <a:gd name="T31" fmla="*/ 0 h 1411"/>
                  <a:gd name="T32" fmla="*/ 1512 w 1512"/>
                  <a:gd name="T33" fmla="*/ 1411 h 14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12" h="1411">
                    <a:moveTo>
                      <a:pt x="323" y="102"/>
                    </a:moveTo>
                    <a:cubicBezTo>
                      <a:pt x="360" y="96"/>
                      <a:pt x="507" y="22"/>
                      <a:pt x="544" y="63"/>
                    </a:cubicBezTo>
                    <a:cubicBezTo>
                      <a:pt x="581" y="104"/>
                      <a:pt x="624" y="228"/>
                      <a:pt x="544" y="351"/>
                    </a:cubicBezTo>
                    <a:cubicBezTo>
                      <a:pt x="464" y="474"/>
                      <a:pt x="120" y="640"/>
                      <a:pt x="64" y="803"/>
                    </a:cubicBezTo>
                    <a:cubicBezTo>
                      <a:pt x="8" y="966"/>
                      <a:pt x="0" y="1251"/>
                      <a:pt x="208" y="1331"/>
                    </a:cubicBezTo>
                    <a:cubicBezTo>
                      <a:pt x="416" y="1411"/>
                      <a:pt x="1112" y="1381"/>
                      <a:pt x="1312" y="1283"/>
                    </a:cubicBezTo>
                    <a:cubicBezTo>
                      <a:pt x="1512" y="1185"/>
                      <a:pt x="1478" y="905"/>
                      <a:pt x="1408" y="745"/>
                    </a:cubicBezTo>
                    <a:cubicBezTo>
                      <a:pt x="1338" y="585"/>
                      <a:pt x="964" y="441"/>
                      <a:pt x="889" y="323"/>
                    </a:cubicBezTo>
                    <a:cubicBezTo>
                      <a:pt x="814" y="205"/>
                      <a:pt x="906" y="70"/>
                      <a:pt x="956" y="35"/>
                    </a:cubicBezTo>
                    <a:cubicBezTo>
                      <a:pt x="1006" y="0"/>
                      <a:pt x="1139" y="95"/>
                      <a:pt x="1187" y="111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2621" y="2084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>
                <a:off x="3150" y="2084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2841" y="2151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3302" y="2236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2" name="Oval 11"/>
              <p:cNvSpPr>
                <a:spLocks noChangeArrowheads="1"/>
              </p:cNvSpPr>
              <p:nvPr/>
            </p:nvSpPr>
            <p:spPr bwMode="auto">
              <a:xfrm>
                <a:off x="2572" y="2324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3" name="Oval 12"/>
              <p:cNvSpPr>
                <a:spLocks noChangeArrowheads="1"/>
              </p:cNvSpPr>
              <p:nvPr/>
            </p:nvSpPr>
            <p:spPr bwMode="auto">
              <a:xfrm>
                <a:off x="2965" y="2353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5" name="Freeform 4"/>
            <p:cNvSpPr/>
            <p:nvPr/>
          </p:nvSpPr>
          <p:spPr>
            <a:xfrm>
              <a:off x="6790267" y="3970867"/>
              <a:ext cx="965200" cy="609600"/>
            </a:xfrm>
            <a:custGeom>
              <a:avLst/>
              <a:gdLst>
                <a:gd name="connsiteX0" fmla="*/ 0 w 965200"/>
                <a:gd name="connsiteY0" fmla="*/ 609600 h 609600"/>
                <a:gd name="connsiteX1" fmla="*/ 296333 w 965200"/>
                <a:gd name="connsiteY1" fmla="*/ 127000 h 609600"/>
                <a:gd name="connsiteX2" fmla="*/ 965200 w 965200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609600">
                  <a:moveTo>
                    <a:pt x="0" y="609600"/>
                  </a:moveTo>
                  <a:cubicBezTo>
                    <a:pt x="67733" y="419100"/>
                    <a:pt x="135466" y="228600"/>
                    <a:pt x="296333" y="127000"/>
                  </a:cubicBezTo>
                  <a:cubicBezTo>
                    <a:pt x="457200" y="25400"/>
                    <a:pt x="826911" y="21167"/>
                    <a:pt x="965200" y="0"/>
                  </a:cubicBezTo>
                </a:path>
              </a:pathLst>
            </a:cu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664200" y="3866226"/>
              <a:ext cx="957769" cy="688841"/>
            </a:xfrm>
            <a:custGeom>
              <a:avLst/>
              <a:gdLst>
                <a:gd name="connsiteX0" fmla="*/ 0 w 957769"/>
                <a:gd name="connsiteY0" fmla="*/ 223174 h 688841"/>
                <a:gd name="connsiteX1" fmla="*/ 575733 w 957769"/>
                <a:gd name="connsiteY1" fmla="*/ 3041 h 688841"/>
                <a:gd name="connsiteX2" fmla="*/ 905933 w 957769"/>
                <a:gd name="connsiteY2" fmla="*/ 367107 h 688841"/>
                <a:gd name="connsiteX3" fmla="*/ 956733 w 957769"/>
                <a:gd name="connsiteY3" fmla="*/ 688841 h 6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7769" h="688841">
                  <a:moveTo>
                    <a:pt x="0" y="223174"/>
                  </a:moveTo>
                  <a:cubicBezTo>
                    <a:pt x="212372" y="101113"/>
                    <a:pt x="424744" y="-20948"/>
                    <a:pt x="575733" y="3041"/>
                  </a:cubicBezTo>
                  <a:cubicBezTo>
                    <a:pt x="726722" y="27030"/>
                    <a:pt x="842433" y="252807"/>
                    <a:pt x="905933" y="367107"/>
                  </a:cubicBezTo>
                  <a:cubicBezTo>
                    <a:pt x="969433" y="481407"/>
                    <a:pt x="956733" y="688841"/>
                    <a:pt x="956733" y="688841"/>
                  </a:cubicBezTo>
                </a:path>
              </a:pathLst>
            </a:cu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421968" y="4161585"/>
            <a:ext cx="136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Operations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389124" y="5881807"/>
            <a:ext cx="142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Stored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7932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252" y="388032"/>
            <a:ext cx="10353762" cy="970450"/>
          </a:xfrm>
        </p:spPr>
        <p:txBody>
          <a:bodyPr/>
          <a:lstStyle/>
          <a:p>
            <a:r>
              <a:rPr lang="en-US" altLang="ko-KR" dirty="0"/>
              <a:t>Creating a List by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657" y="1378632"/>
            <a:ext cx="8435280" cy="2404864"/>
          </a:xfrm>
        </p:spPr>
        <p:txBody>
          <a:bodyPr/>
          <a:lstStyle/>
          <a:p>
            <a:r>
              <a:rPr lang="en-US" altLang="ko-KR" dirty="0"/>
              <a:t>Array (in our Python example, List, yet we will use only its index function)</a:t>
            </a:r>
          </a:p>
          <a:p>
            <a:pPr lvl="1"/>
            <a:r>
              <a:rPr lang="en-US" altLang="ko-KR" dirty="0"/>
              <a:t>Each element is accessible by index</a:t>
            </a:r>
          </a:p>
          <a:p>
            <a:pPr lvl="1"/>
            <a:r>
              <a:rPr lang="en-US" altLang="ko-KR" dirty="0"/>
              <a:t>Index is typically zero or a positive integer</a:t>
            </a:r>
          </a:p>
          <a:p>
            <a:pPr lvl="1"/>
            <a:r>
              <a:rPr lang="en-US" altLang="ko-KR" dirty="0"/>
              <a:t>Very simple creation </a:t>
            </a:r>
          </a:p>
          <a:p>
            <a:pPr lvl="2"/>
            <a:r>
              <a:rPr lang="en-US" altLang="ko-KR" dirty="0"/>
              <a:t>That’s why people use it</a:t>
            </a:r>
          </a:p>
          <a:p>
            <a:pPr lvl="2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5293973" y="5355417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0077" y="5355417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66181" y="5355417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‘d’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02285" y="5355417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‘e’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38389" y="5355417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‘f’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3973" y="398726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30077" y="398726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66181" y="398726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02285" y="398726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38389" y="398726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12" idx="2"/>
            <a:endCxn id="6" idx="0"/>
          </p:cNvCxnSpPr>
          <p:nvPr/>
        </p:nvCxnSpPr>
        <p:spPr>
          <a:xfrm>
            <a:off x="5690017" y="4635337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7" idx="0"/>
          </p:cNvCxnSpPr>
          <p:nvPr/>
        </p:nvCxnSpPr>
        <p:spPr>
          <a:xfrm>
            <a:off x="6626121" y="4635337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2"/>
            <a:endCxn id="8" idx="0"/>
          </p:cNvCxnSpPr>
          <p:nvPr/>
        </p:nvCxnSpPr>
        <p:spPr>
          <a:xfrm>
            <a:off x="7562225" y="4635337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2"/>
            <a:endCxn id="9" idx="0"/>
          </p:cNvCxnSpPr>
          <p:nvPr/>
        </p:nvCxnSpPr>
        <p:spPr>
          <a:xfrm>
            <a:off x="8498329" y="4635337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2"/>
            <a:endCxn id="10" idx="0"/>
          </p:cNvCxnSpPr>
          <p:nvPr/>
        </p:nvCxnSpPr>
        <p:spPr>
          <a:xfrm>
            <a:off x="9434433" y="4635337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6E88156-30B9-4B73-85A2-A694BDA4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81" y="3142625"/>
            <a:ext cx="4657150" cy="3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5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242207"/>
            <a:ext cx="10353762" cy="970450"/>
          </a:xfrm>
        </p:spPr>
        <p:txBody>
          <a:bodyPr/>
          <a:lstStyle/>
          <a:p>
            <a:r>
              <a:rPr lang="en-US" altLang="ko-KR" dirty="0"/>
              <a:t>Search procedure in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643" y="1232807"/>
            <a:ext cx="8435280" cy="110872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Let’s find ‘d’ and ‘c’ from the list in an array</a:t>
            </a:r>
          </a:p>
          <a:p>
            <a:pPr lvl="1"/>
            <a:r>
              <a:rPr lang="en-US" altLang="ko-KR" dirty="0"/>
              <a:t>Of course, you can use ‘</a:t>
            </a:r>
            <a:r>
              <a:rPr lang="en-US" altLang="ko-KR" i="1" dirty="0"/>
              <a:t>in</a:t>
            </a:r>
            <a:r>
              <a:rPr lang="en-US" altLang="ko-KR" dirty="0"/>
              <a:t>’, but we commit ourselves to use indexes only</a:t>
            </a:r>
          </a:p>
          <a:p>
            <a:r>
              <a:rPr lang="en-US" altLang="ko-KR" dirty="0"/>
              <a:t>Then, navigating from the first to the last until hit is the only way</a:t>
            </a:r>
          </a:p>
          <a:p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212131" y="457377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235" y="457377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4339" y="457377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‘d’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20443" y="457377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‘e’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56547" y="457377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‘f’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2131" y="3205623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235" y="3205623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84339" y="3205623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20443" y="3205623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56547" y="3205623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0" idx="2"/>
            <a:endCxn id="5" idx="0"/>
          </p:cNvCxnSpPr>
          <p:nvPr/>
        </p:nvCxnSpPr>
        <p:spPr>
          <a:xfrm>
            <a:off x="4608175" y="3853695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6" idx="0"/>
          </p:cNvCxnSpPr>
          <p:nvPr/>
        </p:nvCxnSpPr>
        <p:spPr>
          <a:xfrm>
            <a:off x="5544279" y="3853695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7" idx="0"/>
          </p:cNvCxnSpPr>
          <p:nvPr/>
        </p:nvCxnSpPr>
        <p:spPr>
          <a:xfrm>
            <a:off x="6480383" y="3853695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8" idx="0"/>
          </p:cNvCxnSpPr>
          <p:nvPr/>
        </p:nvCxnSpPr>
        <p:spPr>
          <a:xfrm>
            <a:off x="7416487" y="3853695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2"/>
            <a:endCxn id="9" idx="0"/>
          </p:cNvCxnSpPr>
          <p:nvPr/>
        </p:nvCxnSpPr>
        <p:spPr>
          <a:xfrm>
            <a:off x="8352591" y="3853695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ular Callout 19"/>
          <p:cNvSpPr/>
          <p:nvPr/>
        </p:nvSpPr>
        <p:spPr>
          <a:xfrm>
            <a:off x="2987995" y="5581887"/>
            <a:ext cx="1512168" cy="576064"/>
          </a:xfrm>
          <a:prstGeom prst="wedgeRectCallout">
            <a:avLst>
              <a:gd name="adj1" fmla="val 54129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x[0] == ‘d’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4644179" y="5581887"/>
            <a:ext cx="1512168" cy="576064"/>
          </a:xfrm>
          <a:prstGeom prst="wedgeRectCallout">
            <a:avLst>
              <a:gd name="adj1" fmla="val 7152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x[1] == ‘d’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6228355" y="5581887"/>
            <a:ext cx="1512168" cy="576064"/>
          </a:xfrm>
          <a:prstGeom prst="wedgeRectCallout">
            <a:avLst>
              <a:gd name="adj1" fmla="val -28830"/>
              <a:gd name="adj2" fmla="val -11153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x[2] == ‘d’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True: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84540" y="5293855"/>
            <a:ext cx="255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After </a:t>
            </a:r>
            <a:r>
              <a:rPr lang="en-US" altLang="ko-KR" b="1" dirty="0"/>
              <a:t>three</a:t>
            </a:r>
            <a:r>
              <a:rPr lang="en-US" altLang="ko-KR" dirty="0"/>
              <a:t> retrievals,</a:t>
            </a:r>
          </a:p>
          <a:p>
            <a:r>
              <a:rPr lang="en-US" altLang="ko-KR" dirty="0"/>
              <a:t>we found the hit!</a:t>
            </a:r>
            <a:br>
              <a:rPr lang="en-US" altLang="ko-KR" dirty="0"/>
            </a:br>
            <a:r>
              <a:rPr lang="en-US" altLang="ko-KR" dirty="0"/>
              <a:t>(maximum N retrievals)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276027" y="2413535"/>
            <a:ext cx="1512168" cy="576064"/>
          </a:xfrm>
          <a:prstGeom prst="wedgeRectCallout">
            <a:avLst>
              <a:gd name="adj1" fmla="val 37637"/>
              <a:gd name="adj2" fmla="val 9048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x[0]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4860203" y="2413535"/>
            <a:ext cx="1512168" cy="576064"/>
          </a:xfrm>
          <a:prstGeom prst="wedgeRectCallout">
            <a:avLst>
              <a:gd name="adj1" fmla="val -1343"/>
              <a:gd name="adj2" fmla="val 8786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x[1]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6444379" y="2413535"/>
            <a:ext cx="1512168" cy="576064"/>
          </a:xfrm>
          <a:prstGeom prst="wedgeRectCallout">
            <a:avLst>
              <a:gd name="adj1" fmla="val -43322"/>
              <a:gd name="adj2" fmla="val 8523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x[2]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028555" y="2413535"/>
            <a:ext cx="1512168" cy="576064"/>
          </a:xfrm>
          <a:prstGeom prst="wedgeRectCallout">
            <a:avLst>
              <a:gd name="adj1" fmla="val -85301"/>
              <a:gd name="adj2" fmla="val 8786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x[3]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9612731" y="2413535"/>
            <a:ext cx="1512168" cy="576064"/>
          </a:xfrm>
          <a:prstGeom prst="wedgeRectCallout">
            <a:avLst>
              <a:gd name="adj1" fmla="val -111788"/>
              <a:gd name="adj2" fmla="val 8655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x[4]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08675" y="3135357"/>
            <a:ext cx="2228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After </a:t>
            </a:r>
            <a:r>
              <a:rPr lang="en-US" altLang="ko-KR" b="1" dirty="0"/>
              <a:t>five </a:t>
            </a:r>
            <a:r>
              <a:rPr lang="en-US" altLang="ko-KR" dirty="0"/>
              <a:t>retrievals,</a:t>
            </a:r>
          </a:p>
          <a:p>
            <a:r>
              <a:rPr lang="en-US" altLang="ko-KR" dirty="0"/>
              <a:t>we found that there</a:t>
            </a:r>
            <a:br>
              <a:rPr lang="en-US" altLang="ko-KR" dirty="0"/>
            </a:br>
            <a:r>
              <a:rPr lang="en-US" altLang="ko-KR" dirty="0"/>
              <a:t>will be no hit!</a:t>
            </a:r>
            <a:br>
              <a:rPr lang="en-US" altLang="ko-KR" dirty="0"/>
            </a:br>
            <a:r>
              <a:rPr lang="en-US" altLang="ko-KR" dirty="0"/>
              <a:t>(always N retrievals)</a:t>
            </a:r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9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219" y="270287"/>
            <a:ext cx="10353762" cy="970450"/>
          </a:xfrm>
        </p:spPr>
        <p:txBody>
          <a:bodyPr/>
          <a:lstStyle/>
          <a:p>
            <a:r>
              <a:rPr lang="en-US" altLang="ko-KR" sz="4800" dirty="0"/>
              <a:t>Insert procedure in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0234" y="1310037"/>
            <a:ext cx="9677401" cy="2693873"/>
          </a:xfrm>
        </p:spPr>
        <p:txBody>
          <a:bodyPr>
            <a:normAutofit/>
          </a:bodyPr>
          <a:lstStyle/>
          <a:p>
            <a:r>
              <a:rPr lang="en-US" altLang="ko-KR" dirty="0"/>
              <a:t>Let’s insert ‘c’ between ‘b’ and ‘d’ in the list </a:t>
            </a:r>
            <a:r>
              <a:rPr lang="en-US" altLang="ko-KR" i="1" dirty="0"/>
              <a:t>( a = insert position index )</a:t>
            </a:r>
          </a:p>
          <a:p>
            <a:pPr lvl="1"/>
            <a:r>
              <a:rPr lang="en-US" altLang="ko-KR" dirty="0"/>
              <a:t>First, make new list, or y, with six cells</a:t>
            </a:r>
          </a:p>
          <a:p>
            <a:pPr lvl="1"/>
            <a:r>
              <a:rPr lang="en-US" altLang="ko-KR" dirty="0"/>
              <a:t>Second, copy the reference links of x[0:a-1] to y[0:a-1] </a:t>
            </a:r>
            <a:r>
              <a:rPr lang="en-US" altLang="ko-KR" i="1" dirty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.: a)</a:t>
            </a:r>
          </a:p>
          <a:p>
            <a:pPr lvl="1"/>
            <a:r>
              <a:rPr lang="en-US" altLang="ko-KR" dirty="0"/>
              <a:t>Third, put a reference link to ‘c’ in y[a] </a:t>
            </a:r>
            <a:r>
              <a:rPr lang="en-US" altLang="ko-KR" i="1" dirty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.: 1)</a:t>
            </a:r>
          </a:p>
          <a:p>
            <a:pPr lvl="1"/>
            <a:r>
              <a:rPr lang="en-US" altLang="ko-KR" dirty="0"/>
              <a:t>Fourth, copy the reference links of x[a:] to y[a+1:] </a:t>
            </a:r>
            <a:r>
              <a:rPr lang="en-US" altLang="ko-KR" i="1" dirty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.: n-a-1)</a:t>
            </a:r>
          </a:p>
          <a:p>
            <a:pPr lvl="1"/>
            <a:r>
              <a:rPr lang="en-US" altLang="ko-KR" dirty="0"/>
              <a:t>Fifth, change x’s reference to y’s reference </a:t>
            </a:r>
          </a:p>
          <a:p>
            <a:pPr lvl="1"/>
            <a:r>
              <a:rPr lang="en-US" altLang="ko-KR" dirty="0"/>
              <a:t>Total count of retrievals = a + 1 + n – a – 1 = n</a:t>
            </a:r>
          </a:p>
          <a:p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3233986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0090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42298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‘d’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8402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‘e’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14506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‘f’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3986" y="400391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70090" y="400391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42298" y="400391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78402" y="400391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14506" y="400391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0" idx="2"/>
            <a:endCxn id="5" idx="0"/>
          </p:cNvCxnSpPr>
          <p:nvPr/>
        </p:nvCxnSpPr>
        <p:spPr>
          <a:xfrm>
            <a:off x="3630030" y="4651982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6" idx="0"/>
          </p:cNvCxnSpPr>
          <p:nvPr/>
        </p:nvCxnSpPr>
        <p:spPr>
          <a:xfrm>
            <a:off x="4566134" y="4651982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7" idx="0"/>
          </p:cNvCxnSpPr>
          <p:nvPr/>
        </p:nvCxnSpPr>
        <p:spPr>
          <a:xfrm>
            <a:off x="6438342" y="4651982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8" idx="0"/>
          </p:cNvCxnSpPr>
          <p:nvPr/>
        </p:nvCxnSpPr>
        <p:spPr>
          <a:xfrm>
            <a:off x="7374446" y="4651982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2"/>
            <a:endCxn id="9" idx="0"/>
          </p:cNvCxnSpPr>
          <p:nvPr/>
        </p:nvCxnSpPr>
        <p:spPr>
          <a:xfrm>
            <a:off x="8310550" y="4651982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33986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70090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06194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42298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78402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914506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y[5]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06194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‘c’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20" idx="0"/>
            <a:endCxn id="5" idx="2"/>
          </p:cNvCxnSpPr>
          <p:nvPr/>
        </p:nvCxnSpPr>
        <p:spPr>
          <a:xfrm flipV="1">
            <a:off x="3630030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0"/>
            <a:endCxn id="6" idx="2"/>
          </p:cNvCxnSpPr>
          <p:nvPr/>
        </p:nvCxnSpPr>
        <p:spPr>
          <a:xfrm flipV="1">
            <a:off x="4566134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0"/>
            <a:endCxn id="26" idx="2"/>
          </p:cNvCxnSpPr>
          <p:nvPr/>
        </p:nvCxnSpPr>
        <p:spPr>
          <a:xfrm flipV="1">
            <a:off x="5502238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0"/>
            <a:endCxn id="7" idx="2"/>
          </p:cNvCxnSpPr>
          <p:nvPr/>
        </p:nvCxnSpPr>
        <p:spPr>
          <a:xfrm flipV="1">
            <a:off x="6438342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0"/>
            <a:endCxn id="8" idx="2"/>
          </p:cNvCxnSpPr>
          <p:nvPr/>
        </p:nvCxnSpPr>
        <p:spPr>
          <a:xfrm flipV="1">
            <a:off x="7374446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9" idx="2"/>
          </p:cNvCxnSpPr>
          <p:nvPr/>
        </p:nvCxnSpPr>
        <p:spPr>
          <a:xfrm flipV="1">
            <a:off x="8310550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D71E46-F8DE-42C0-89FA-6AE896AA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638" y="3580400"/>
            <a:ext cx="2726098" cy="28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4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219" y="305714"/>
            <a:ext cx="10353762" cy="970450"/>
          </a:xfrm>
        </p:spPr>
        <p:txBody>
          <a:bodyPr/>
          <a:lstStyle/>
          <a:p>
            <a:r>
              <a:rPr lang="en-US" altLang="ko-KR" sz="4800" dirty="0"/>
              <a:t>Delete procedure in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5640" y="1369007"/>
            <a:ext cx="9286356" cy="2474938"/>
          </a:xfrm>
        </p:spPr>
        <p:txBody>
          <a:bodyPr>
            <a:normAutofit/>
          </a:bodyPr>
          <a:lstStyle/>
          <a:p>
            <a:r>
              <a:rPr lang="en-US" altLang="ko-KR" dirty="0"/>
              <a:t>Let’s remove ‘d’ in the list </a:t>
            </a:r>
            <a:r>
              <a:rPr lang="en-US" altLang="ko-KR" i="1" dirty="0"/>
              <a:t>( a = delete position index )</a:t>
            </a:r>
          </a:p>
          <a:p>
            <a:pPr lvl="1"/>
            <a:r>
              <a:rPr lang="en-US" altLang="ko-KR" dirty="0"/>
              <a:t>First, make new list, or y, with five cells</a:t>
            </a:r>
          </a:p>
          <a:p>
            <a:pPr lvl="1"/>
            <a:r>
              <a:rPr lang="en-US" altLang="ko-KR" dirty="0"/>
              <a:t>Second, copy the reference links of x[0:a-1] to y[0:a-1] </a:t>
            </a:r>
            <a:r>
              <a:rPr lang="en-US" altLang="ko-KR" i="1" dirty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.: a)</a:t>
            </a:r>
          </a:p>
          <a:p>
            <a:pPr lvl="1"/>
            <a:r>
              <a:rPr lang="en-US" altLang="ko-KR" dirty="0"/>
              <a:t>Third, copy the reference links of x[a+1:] to y[a:] </a:t>
            </a:r>
            <a:r>
              <a:rPr lang="en-US" altLang="ko-KR" i="1" dirty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.: n-a-1)</a:t>
            </a:r>
          </a:p>
          <a:p>
            <a:pPr lvl="1"/>
            <a:r>
              <a:rPr lang="en-US" altLang="ko-KR" dirty="0"/>
              <a:t>Fifth, change x’s reference to y’s reference </a:t>
            </a:r>
          </a:p>
          <a:p>
            <a:pPr lvl="1"/>
            <a:r>
              <a:rPr lang="en-US" altLang="ko-KR" dirty="0"/>
              <a:t>Total count of retrievals = a + n – a – 1 = n - 1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3258479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4583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66791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‘d’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2895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‘e’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38999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‘f’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58479" y="566498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94583" y="566498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30687" y="566498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02895" y="566498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38999" y="566498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0" idx="0"/>
            <a:endCxn id="5" idx="2"/>
          </p:cNvCxnSpPr>
          <p:nvPr/>
        </p:nvCxnSpPr>
        <p:spPr>
          <a:xfrm flipV="1">
            <a:off x="3654523" y="5448956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0"/>
            <a:endCxn id="6" idx="2"/>
          </p:cNvCxnSpPr>
          <p:nvPr/>
        </p:nvCxnSpPr>
        <p:spPr>
          <a:xfrm flipV="1">
            <a:off x="4590627" y="5448956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0"/>
            <a:endCxn id="26" idx="2"/>
          </p:cNvCxnSpPr>
          <p:nvPr/>
        </p:nvCxnSpPr>
        <p:spPr>
          <a:xfrm flipV="1">
            <a:off x="5526731" y="5448956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8" idx="2"/>
          </p:cNvCxnSpPr>
          <p:nvPr/>
        </p:nvCxnSpPr>
        <p:spPr>
          <a:xfrm flipV="1">
            <a:off x="7398939" y="5448956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0"/>
            <a:endCxn id="9" idx="2"/>
          </p:cNvCxnSpPr>
          <p:nvPr/>
        </p:nvCxnSpPr>
        <p:spPr>
          <a:xfrm flipV="1">
            <a:off x="8335043" y="5448956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58479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94583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30687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66791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02895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938999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x[5]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30687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‘c’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20" idx="2"/>
            <a:endCxn id="5" idx="0"/>
          </p:cNvCxnSpPr>
          <p:nvPr/>
        </p:nvCxnSpPr>
        <p:spPr>
          <a:xfrm>
            <a:off x="3654523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2"/>
            <a:endCxn id="6" idx="0"/>
          </p:cNvCxnSpPr>
          <p:nvPr/>
        </p:nvCxnSpPr>
        <p:spPr>
          <a:xfrm>
            <a:off x="4590627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2"/>
            <a:endCxn id="26" idx="0"/>
          </p:cNvCxnSpPr>
          <p:nvPr/>
        </p:nvCxnSpPr>
        <p:spPr>
          <a:xfrm>
            <a:off x="5526731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2"/>
            <a:endCxn id="7" idx="0"/>
          </p:cNvCxnSpPr>
          <p:nvPr/>
        </p:nvCxnSpPr>
        <p:spPr>
          <a:xfrm>
            <a:off x="6462835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8" idx="0"/>
          </p:cNvCxnSpPr>
          <p:nvPr/>
        </p:nvCxnSpPr>
        <p:spPr>
          <a:xfrm>
            <a:off x="7398939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2"/>
            <a:endCxn id="9" idx="0"/>
          </p:cNvCxnSpPr>
          <p:nvPr/>
        </p:nvCxnSpPr>
        <p:spPr>
          <a:xfrm>
            <a:off x="8335043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A0F24B6-E65C-4E02-B546-D31D4992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796" y="3155780"/>
            <a:ext cx="3095993" cy="32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29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테마1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Custom 2">
      <a:majorFont>
        <a:latin typeface="Times New Roman"/>
        <a:ea typeface="HY헤드라인M"/>
        <a:cs typeface=""/>
      </a:majorFont>
      <a:minorFont>
        <a:latin typeface="Cambria"/>
        <a:ea typeface="굴림"/>
        <a:cs typeface="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>
        <a:ln w="38100">
          <a:tailEnd type="triangl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1" id="{54E55F99-99B4-4F73-9226-F1F5BE55C0EC}" vid="{7375C336-446F-492B-900C-1EA649161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7219</TotalTime>
  <Words>2782</Words>
  <Application>Microsoft Office PowerPoint</Application>
  <PresentationFormat>와이드스크린</PresentationFormat>
  <Paragraphs>476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Arial</vt:lpstr>
      <vt:lpstr>Cambria</vt:lpstr>
      <vt:lpstr>Cambria Math</vt:lpstr>
      <vt:lpstr>Tahoma</vt:lpstr>
      <vt:lpstr>Times New Roman</vt:lpstr>
      <vt:lpstr>테마1</vt:lpstr>
      <vt:lpstr>Linked List, Stack, and Queue</vt:lpstr>
      <vt:lpstr>Weekly Objectives</vt:lpstr>
      <vt:lpstr>Array for List</vt:lpstr>
      <vt:lpstr>Scenario for List</vt:lpstr>
      <vt:lpstr>Abstract Data Types</vt:lpstr>
      <vt:lpstr>Creating a List by Array</vt:lpstr>
      <vt:lpstr>Search procedure in array</vt:lpstr>
      <vt:lpstr>Insert procedure in array</vt:lpstr>
      <vt:lpstr>Delete procedure in array</vt:lpstr>
      <vt:lpstr>Problems in Array</vt:lpstr>
      <vt:lpstr>Linked List</vt:lpstr>
      <vt:lpstr>Detour: Assignment and Equivalence</vt:lpstr>
      <vt:lpstr>Basic Structure: Singly linked list</vt:lpstr>
      <vt:lpstr>Implementation of Node class</vt:lpstr>
      <vt:lpstr>Head and Tail</vt:lpstr>
      <vt:lpstr>Search procedure in singly linked list</vt:lpstr>
      <vt:lpstr>Insert procedure in singly linked list</vt:lpstr>
      <vt:lpstr>Delete procedure in singly linked list</vt:lpstr>
      <vt:lpstr>Implementation of Singly linked list</vt:lpstr>
      <vt:lpstr>Stack and Queue</vt:lpstr>
      <vt:lpstr>Scenario for Stack</vt:lpstr>
      <vt:lpstr>Structure of Stack</vt:lpstr>
      <vt:lpstr>Operation of Stack</vt:lpstr>
      <vt:lpstr>Implementation of Stack</vt:lpstr>
      <vt:lpstr>Example: Balancing Symbols</vt:lpstr>
      <vt:lpstr>Scenario for Queue</vt:lpstr>
      <vt:lpstr>Structure of Queue</vt:lpstr>
      <vt:lpstr>Operation of Queue</vt:lpstr>
      <vt:lpstr>Implementation of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 on Probabilistic Graphical Models</dc:title>
  <dc:creator>Il-Chul Moon</dc:creator>
  <cp:lastModifiedBy>박준성[ 학부재학 / 기계공학부 ]</cp:lastModifiedBy>
  <cp:revision>327</cp:revision>
  <dcterms:created xsi:type="dcterms:W3CDTF">2013-08-14T02:12:56Z</dcterms:created>
  <dcterms:modified xsi:type="dcterms:W3CDTF">2022-01-28T14:32:10Z</dcterms:modified>
</cp:coreProperties>
</file>